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57" r:id="rId4"/>
    <p:sldId id="259" r:id="rId5"/>
    <p:sldId id="271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70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6" autoAdjust="0"/>
    <p:restoredTop sz="94660"/>
  </p:normalViewPr>
  <p:slideViewPr>
    <p:cSldViewPr>
      <p:cViewPr varScale="1">
        <p:scale>
          <a:sx n="101" d="100"/>
          <a:sy n="101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9E3C4-6296-48F7-975E-6D6655D8208E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692E6-D5CB-4032-B0F8-BDCF5203E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18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FB49F-7C14-4FBD-A563-CCD02DB1310A}" type="datetimeFigureOut">
              <a:rPr lang="en-US" smtClean="0"/>
              <a:t>10/21/2012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56EBE-000D-480A-B972-0EFF45E8D7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64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56EBE-000D-480A-B972-0EFF45E8D731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F1B2-3D95-4AC3-843E-7FBA4DD05758}" type="datetimeFigureOut">
              <a:rPr lang="en-US" smtClean="0"/>
              <a:pPr/>
              <a:t>10/21/2012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AE22F-97C8-4D5A-B9D1-B303C1B318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etEUVzo2GE&amp;list=UUxVOyjH4VhA7vzcrKrAS8SA&amp;index=2&amp;feature=plc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Atlas Curriculum </a:t>
            </a:r>
            <a:r>
              <a:rPr lang="en-US" dirty="0" smtClean="0"/>
              <a:t>Mapping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Moving Toward an Integrated Curriculum</a:t>
            </a:r>
          </a:p>
        </p:txBody>
      </p:sp>
    </p:spTree>
    <p:extLst>
      <p:ext uri="{BB962C8B-B14F-4D97-AF65-F5344CB8AC3E}">
        <p14:creationId xmlns:p14="http://schemas.microsoft.com/office/powerpoint/2010/main" val="34601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Stage 2: Launching the Mapping Initiative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7067758" cy="4051301"/>
          </a:xfrm>
        </p:spPr>
        <p:txBody>
          <a:bodyPr>
            <a:normAutofit/>
          </a:bodyPr>
          <a:lstStyle/>
          <a:p>
            <a:r>
              <a:rPr lang="en-US" dirty="0" smtClean="0"/>
              <a:t>Calendar based maps allow for easy reference to real time.</a:t>
            </a:r>
          </a:p>
          <a:p>
            <a:r>
              <a:rPr lang="en-US" dirty="0" smtClean="0"/>
              <a:t>Begin with “draft” method that is refined after instruction, or “diary” method which requires disciplined reflection on a daily basis.</a:t>
            </a:r>
          </a:p>
          <a:p>
            <a:r>
              <a:rPr lang="en-US" dirty="0" smtClean="0"/>
              <a:t>There should be a comfortable and consistent format across the map.</a:t>
            </a:r>
          </a:p>
          <a:p>
            <a:r>
              <a:rPr lang="en-US" dirty="0" smtClean="0"/>
              <a:t>SHA’s Launch: Unit Calendar, Unit plan, Daily 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5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Stage 3: Sustaining and Integrating…Next Steps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Teachers as editors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Teachers edit own maps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Teachers edit maps of others in department or team.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Edit to find repetition, gaps, best practices and meaningful assessments.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63281" y="1828800"/>
            <a:ext cx="3469242" cy="4191000"/>
          </a:xfrm>
        </p:spPr>
        <p:txBody>
          <a:bodyPr/>
          <a:lstStyle/>
          <a:p>
            <a:r>
              <a:rPr lang="en-US" u="sng" dirty="0" smtClean="0"/>
              <a:t>Mixed Group Reviews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Gain objectivity from groups outside of instructional grade level, department or team.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Review to identify gaps, repetition, areas for integration and disconnect between outcomes and curriculum.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“Red flagging” not      re-writing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24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4: Mapping into the Future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With observations in-hand…</a:t>
            </a:r>
          </a:p>
          <a:p>
            <a:r>
              <a:rPr lang="en-US" dirty="0"/>
              <a:t>F</a:t>
            </a:r>
            <a:r>
              <a:rPr lang="en-US" dirty="0" smtClean="0"/>
              <a:t>aculty </a:t>
            </a:r>
            <a:r>
              <a:rPr lang="en-US" dirty="0" smtClean="0"/>
              <a:t>can sift through data and find areas for improvement.</a:t>
            </a:r>
          </a:p>
          <a:p>
            <a:r>
              <a:rPr lang="en-US" dirty="0"/>
              <a:t>F</a:t>
            </a:r>
            <a:r>
              <a:rPr lang="en-US" dirty="0" smtClean="0"/>
              <a:t>aculty </a:t>
            </a:r>
            <a:r>
              <a:rPr lang="en-US" dirty="0" smtClean="0"/>
              <a:t>can determine points that will require long-term research and development. Ex: Introduction of interdisciplinary work for 10</a:t>
            </a:r>
            <a:r>
              <a:rPr lang="en-US" baseline="30000" dirty="0" smtClean="0"/>
              <a:t>th</a:t>
            </a:r>
            <a:r>
              <a:rPr lang="en-US" dirty="0" smtClean="0"/>
              <a:t> graders would require examination and change in school structure over a period of time.</a:t>
            </a:r>
          </a:p>
          <a:p>
            <a:r>
              <a:rPr lang="en-US" dirty="0" smtClean="0"/>
              <a:t>Faculty continues ACTIVE and CONTINUOUS review.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9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the Basics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collect data on:</a:t>
            </a:r>
          </a:p>
          <a:p>
            <a:pPr lvl="1"/>
            <a:r>
              <a:rPr lang="en-US" dirty="0" smtClean="0"/>
              <a:t>Best practices</a:t>
            </a:r>
          </a:p>
          <a:p>
            <a:pPr lvl="1"/>
            <a:r>
              <a:rPr lang="en-US" dirty="0" smtClean="0"/>
              <a:t>Variety of meaningful assessment methods</a:t>
            </a:r>
          </a:p>
          <a:p>
            <a:pPr lvl="1"/>
            <a:r>
              <a:rPr lang="en-US" dirty="0" smtClean="0"/>
              <a:t>Mastery of goals and objectives</a:t>
            </a:r>
          </a:p>
          <a:p>
            <a:pPr lvl="1"/>
            <a:r>
              <a:rPr lang="en-US" dirty="0" smtClean="0"/>
              <a:t>Consistency between teachers of the same course and alignment between teachers of connected courses, both vertically and horizontally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can look outside of our school:</a:t>
            </a:r>
          </a:p>
          <a:p>
            <a:pPr lvl="1"/>
            <a:r>
              <a:rPr lang="en-US" dirty="0"/>
              <a:t>Provides opportunities for global </a:t>
            </a:r>
            <a:r>
              <a:rPr lang="en-US" dirty="0" smtClean="0"/>
              <a:t>collaboration </a:t>
            </a:r>
            <a:r>
              <a:rPr lang="en-US" dirty="0"/>
              <a:t>and </a:t>
            </a:r>
            <a:r>
              <a:rPr lang="en-US" dirty="0" smtClean="0"/>
              <a:t>education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252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Suggestions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Spend time on R &amp; D before implementing.</a:t>
            </a:r>
          </a:p>
          <a:p>
            <a:r>
              <a:rPr lang="en-US" dirty="0" smtClean="0"/>
              <a:t>Make sure faculty understands the WHY.</a:t>
            </a:r>
          </a:p>
          <a:p>
            <a:r>
              <a:rPr lang="en-US" dirty="0" smtClean="0"/>
              <a:t>Grade level should be used to help guide format and collaborative teams.</a:t>
            </a:r>
          </a:p>
          <a:p>
            <a:r>
              <a:rPr lang="en-US" dirty="0" smtClean="0"/>
              <a:t>Technology and collaboration take time to learn, so small-step implementation is helpful.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jmeirose\AppData\Local\Microsoft\Windows\Temporary Internet Files\Content.IE5\YQKJATRR\MP900446463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148" y="1809750"/>
            <a:ext cx="2700866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14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Rubicon Atlas training tools</a:t>
            </a:r>
          </a:p>
          <a:p>
            <a:r>
              <a:rPr lang="en-US" dirty="0" smtClean="0"/>
              <a:t>YouTube videos</a:t>
            </a:r>
          </a:p>
          <a:p>
            <a:r>
              <a:rPr lang="en-US" dirty="0" smtClean="0"/>
              <a:t>Wikipedia</a:t>
            </a:r>
            <a:endParaRPr lang="en-US" dirty="0"/>
          </a:p>
          <a:p>
            <a:r>
              <a:rPr lang="en-US" i="1" dirty="0" smtClean="0"/>
              <a:t>Curriculum 21</a:t>
            </a:r>
            <a:r>
              <a:rPr lang="en-US" dirty="0" smtClean="0"/>
              <a:t> edited by Heidi Hayes Jacobs</a:t>
            </a:r>
            <a:endParaRPr lang="en-US" i="1" dirty="0" smtClean="0"/>
          </a:p>
          <a:p>
            <a:r>
              <a:rPr lang="en-US" i="1" dirty="0" smtClean="0"/>
              <a:t>Mapping the Big Picture: Integrating Curriculum and Assessment K-12</a:t>
            </a:r>
            <a:r>
              <a:rPr lang="en-US" dirty="0" smtClean="0"/>
              <a:t> by Heidi Hayes Jacobs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Name</a:t>
            </a:r>
          </a:p>
          <a:p>
            <a:r>
              <a:rPr lang="en-US" sz="2800" dirty="0" smtClean="0"/>
              <a:t>School</a:t>
            </a:r>
          </a:p>
          <a:p>
            <a:r>
              <a:rPr lang="en-US" sz="2800" dirty="0" smtClean="0"/>
              <a:t>Subjects Taught</a:t>
            </a:r>
          </a:p>
          <a:p>
            <a:r>
              <a:rPr lang="en-US" sz="2800" dirty="0" smtClean="0"/>
              <a:t>Curriculum Mapping at School</a:t>
            </a:r>
          </a:p>
        </p:txBody>
      </p:sp>
    </p:spTree>
    <p:extLst>
      <p:ext uri="{BB962C8B-B14F-4D97-AF65-F5344CB8AC3E}">
        <p14:creationId xmlns:p14="http://schemas.microsoft.com/office/powerpoint/2010/main" val="37743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Curriculum Mapping?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>
              <a:hlinkClick r:id="rId3"/>
            </a:endParaRPr>
          </a:p>
          <a:p>
            <a:endParaRPr lang="en-US" dirty="0" smtClean="0">
              <a:hlinkClick r:id="rId3"/>
            </a:endParaRPr>
          </a:p>
          <a:p>
            <a:r>
              <a:rPr lang="en-US" dirty="0" smtClean="0"/>
              <a:t>Curriculum Mapping uses electronic means to input, track, and collect/analyze data on curriculum. It increases possibilities for long-range planning, short-term preparation and clear communication.</a:t>
            </a:r>
          </a:p>
          <a:p>
            <a:r>
              <a:rPr lang="en-US" dirty="0" smtClean="0"/>
              <a:t>It challenges users to move away from reliance on curriculum committees, binders and hard copies of standards.</a:t>
            </a:r>
          </a:p>
          <a:p>
            <a:r>
              <a:rPr lang="en-US" dirty="0" smtClean="0"/>
              <a:t>These programs may allow users to record essential questions, goals, objectives, assessments, and/or daily plans.</a:t>
            </a: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www.youtube.com/watch?v=8etEUVzo2GE&amp;list=UUxVOyjH4VhA7vzcrKrAS8SA&amp;index=2&amp;feature=plcp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75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Curriculum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Allows stakeholders in school to: </a:t>
            </a:r>
          </a:p>
          <a:p>
            <a:pPr lvl="1"/>
            <a:r>
              <a:rPr lang="en-US" sz="2000" dirty="0" smtClean="0"/>
              <a:t>Meet and exceed standards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lign horizontally and vertically</a:t>
            </a:r>
          </a:p>
          <a:p>
            <a:pPr lvl="1"/>
            <a:r>
              <a:rPr lang="en-US" sz="2000" dirty="0" smtClean="0"/>
              <a:t>Record what is happening in real time</a:t>
            </a:r>
          </a:p>
          <a:p>
            <a:pPr lvl="1"/>
            <a:r>
              <a:rPr lang="en-US" sz="2000" dirty="0" smtClean="0"/>
              <a:t>Collect data about instruction as it relates to student learning</a:t>
            </a:r>
          </a:p>
          <a:p>
            <a:pPr lvl="1"/>
            <a:r>
              <a:rPr lang="en-US" sz="2000" dirty="0" smtClean="0"/>
              <a:t>Reflect on and use the data in order to become better educators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79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Occasional “transition” or collaborative meetings between teams, grades or schools are ineffective in developing 21</a:t>
            </a:r>
            <a:r>
              <a:rPr lang="en-US" baseline="30000" dirty="0" smtClean="0"/>
              <a:t>st</a:t>
            </a:r>
            <a:r>
              <a:rPr lang="en-US" dirty="0" smtClean="0"/>
              <a:t> century curriculum. Curriculum mapping should be done in real time.</a:t>
            </a:r>
          </a:p>
          <a:p>
            <a:r>
              <a:rPr lang="en-US" dirty="0" smtClean="0"/>
              <a:t>We must look through 2 lenses when developing curriculum. A zoom lens will focus on this year’s curriculum for each grade. A wide-angle will look at the K-12 perspective. Horizontal and vertical alignment are needed for truly successful curriculum development.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Software and Web-based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2438400"/>
            <a:ext cx="4172158" cy="3422650"/>
          </a:xfrm>
        </p:spPr>
        <p:txBody>
          <a:bodyPr>
            <a:normAutofit/>
          </a:bodyPr>
          <a:lstStyle/>
          <a:p>
            <a:r>
              <a:rPr lang="en-US" dirty="0" smtClean="0"/>
              <a:t>Rubicon Atlas</a:t>
            </a:r>
          </a:p>
          <a:p>
            <a:r>
              <a:rPr lang="en-US" dirty="0"/>
              <a:t>Curriculum Framer</a:t>
            </a:r>
          </a:p>
          <a:p>
            <a:r>
              <a:rPr lang="en-US" dirty="0" smtClean="0"/>
              <a:t>Curriculum Mapper</a:t>
            </a:r>
          </a:p>
          <a:p>
            <a:r>
              <a:rPr lang="en-US" dirty="0" smtClean="0"/>
              <a:t>SharePoint (Microsoft)</a:t>
            </a:r>
          </a:p>
          <a:p>
            <a:r>
              <a:rPr lang="en-US" dirty="0" smtClean="0"/>
              <a:t>TODCM Open Source Curriculum Mapping Project</a:t>
            </a:r>
          </a:p>
          <a:p>
            <a:r>
              <a:rPr lang="en-US" dirty="0" smtClean="0"/>
              <a:t>Performance Plus – Curriculum Connector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jmeirose\AppData\Local\Microsoft\Windows\Temporary Internet Files\Content.IE5\1RI6SLFS\MC900391692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743200"/>
            <a:ext cx="2204875" cy="246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5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Sacred Heart Academy –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800" dirty="0" smtClean="0"/>
              <a:t>Rubicon Atlas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Sacred Heart Schools consists of a high school, grade school, preschool, and school for the arts</a:t>
            </a:r>
          </a:p>
          <a:p>
            <a:r>
              <a:rPr lang="en-US" dirty="0" smtClean="0"/>
              <a:t>Sacred Heart Model School was the first of the four schools to use Atlas and it was introduced at SHA 3 years ago</a:t>
            </a:r>
          </a:p>
          <a:p>
            <a:r>
              <a:rPr lang="en-US" dirty="0" smtClean="0"/>
              <a:t>First steps in the process: Unit calendars for all courses to increase comfort  level with mapping</a:t>
            </a:r>
          </a:p>
          <a:p>
            <a:r>
              <a:rPr lang="en-US" dirty="0" smtClean="0"/>
              <a:t>Current steps: Development of unit and daily plans for all courses (goals, objectives, learning activities, assessments, etc)</a:t>
            </a:r>
          </a:p>
          <a:p>
            <a:r>
              <a:rPr lang="en-US" dirty="0" smtClean="0"/>
              <a:t>Future steps: Teacher and group editing to find gaps, overlap and areas for integration.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9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Proposed Process for Curriculum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1: Preparing for Curriculum Mapping</a:t>
            </a:r>
          </a:p>
          <a:p>
            <a:r>
              <a:rPr lang="en-US" dirty="0" smtClean="0"/>
              <a:t>Stage 2: Launching Mapping Initiative</a:t>
            </a:r>
          </a:p>
          <a:p>
            <a:r>
              <a:rPr lang="en-US" dirty="0" smtClean="0"/>
              <a:t>Stage 3: Sustaining and Integrating</a:t>
            </a:r>
          </a:p>
          <a:p>
            <a:r>
              <a:rPr lang="en-US" dirty="0" smtClean="0"/>
              <a:t>Stage 4: Mapping into the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5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Stage 1: Preparing for Curriculum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524001"/>
            <a:ext cx="3471277" cy="4337050"/>
          </a:xfrm>
        </p:spPr>
        <p:txBody>
          <a:bodyPr>
            <a:normAutofit/>
          </a:bodyPr>
          <a:lstStyle/>
          <a:p>
            <a:r>
              <a:rPr lang="en-US" u="sng" dirty="0" smtClean="0"/>
              <a:t>Research</a:t>
            </a:r>
            <a:r>
              <a:rPr lang="en-US" dirty="0" smtClean="0"/>
              <a:t>: Mapping program must meet the needs of school /district.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Cost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Flexibility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Data collection and analysis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2362200"/>
            <a:ext cx="3469242" cy="4038600"/>
          </a:xfrm>
        </p:spPr>
        <p:txBody>
          <a:bodyPr>
            <a:normAutofit/>
          </a:bodyPr>
          <a:lstStyle/>
          <a:p>
            <a:r>
              <a:rPr lang="en-US" u="sng" dirty="0" smtClean="0"/>
              <a:t>Development</a:t>
            </a:r>
            <a:r>
              <a:rPr lang="en-US" dirty="0" smtClean="0"/>
              <a:t>: Teachers should be comfortable with macro and micro planning as it applies to their instruction.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Unit Calendars (year long Plans)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Unit Plans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Daily Lesson Plans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Teachers should be educated on the “how” but also the “why”.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5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350</TotalTime>
  <Words>790</Words>
  <Application>Microsoft Office PowerPoint</Application>
  <PresentationFormat>On-screen Show (4:3)</PresentationFormat>
  <Paragraphs>93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Summer</vt:lpstr>
      <vt:lpstr>Atlas Curriculum Mapping</vt:lpstr>
      <vt:lpstr>Introductions</vt:lpstr>
      <vt:lpstr>What is Curriculum Mapping?</vt:lpstr>
      <vt:lpstr>Purpose of Curriculum Mapping</vt:lpstr>
      <vt:lpstr>Reality…</vt:lpstr>
      <vt:lpstr>Examples of Software and Web-based Programs</vt:lpstr>
      <vt:lpstr>Sacred Heart Academy –  Rubicon Atlas</vt:lpstr>
      <vt:lpstr>Proposed Process for Curriculum Mapping</vt:lpstr>
      <vt:lpstr>Stage 1: Preparing for Curriculum Mapping</vt:lpstr>
      <vt:lpstr>Stage 2: Launching the Mapping Initiative </vt:lpstr>
      <vt:lpstr>Stage 3: Sustaining and Integrating…Next Steps</vt:lpstr>
      <vt:lpstr>Stage 4: Mapping into the Future</vt:lpstr>
      <vt:lpstr>Beyond the Basics </vt:lpstr>
      <vt:lpstr>Tips and Suggestions</vt:lpstr>
      <vt:lpstr>Sources of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 Curriculum Mapping</dc:title>
  <dc:creator>Meirose, Jennifer</dc:creator>
  <cp:lastModifiedBy>Meirose, Jennifer</cp:lastModifiedBy>
  <cp:revision>25</cp:revision>
  <cp:lastPrinted>2012-10-21T19:22:27Z</cp:lastPrinted>
  <dcterms:created xsi:type="dcterms:W3CDTF">2012-10-12T15:27:43Z</dcterms:created>
  <dcterms:modified xsi:type="dcterms:W3CDTF">2012-10-21T20:43:26Z</dcterms:modified>
</cp:coreProperties>
</file>