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57" r:id="rId3"/>
    <p:sldId id="258" r:id="rId4"/>
    <p:sldId id="272" r:id="rId5"/>
    <p:sldId id="260" r:id="rId6"/>
    <p:sldId id="259" r:id="rId7"/>
    <p:sldId id="278" r:id="rId8"/>
    <p:sldId id="279" r:id="rId9"/>
    <p:sldId id="265" r:id="rId10"/>
    <p:sldId id="269" r:id="rId11"/>
    <p:sldId id="266" r:id="rId12"/>
    <p:sldId id="268" r:id="rId13"/>
    <p:sldId id="261" r:id="rId14"/>
    <p:sldId id="262" r:id="rId15"/>
    <p:sldId id="276" r:id="rId16"/>
    <p:sldId id="277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51056" autoAdjust="0"/>
  </p:normalViewPr>
  <p:slideViewPr>
    <p:cSldViewPr>
      <p:cViewPr varScale="1">
        <p:scale>
          <a:sx n="32" d="100"/>
          <a:sy n="32" d="100"/>
        </p:scale>
        <p:origin x="-19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D78E5-E693-4D7B-BAA5-E1F27A82642B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DEAC7-D1DD-4CA1-B81B-527D23D9A3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treadyforcollege.org/gPg.cfm?pageID=326&amp;1534-D83A_1933715A=39e5e18a98b44aacce2935ca95d473cab98c2440" TargetMode="External"/><Relationship Id="rId3" Type="http://schemas.openxmlformats.org/officeDocument/2006/relationships/hyperlink" Target="http://www.getreadyforcollege.org/gPg.cfm?pageID=327&amp;1534-D83A_1933715A=c6f1c237877c80c662502df05e39ebadbd091895" TargetMode="External"/><Relationship Id="rId7" Type="http://schemas.openxmlformats.org/officeDocument/2006/relationships/hyperlink" Target="http://www.getreadyforcollege.org/gPg.cfm?pageID=1257&amp;1534-D83A_1933715A=602f72378d701db12b5c3969c61e150e9623e69b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getreadyforcollege.org/gPg.cfm?pageID=1633&amp;1534-D83A_1933715A=fa09124201df0662b4c81bc15a1411d129418c1c" TargetMode="External"/><Relationship Id="rId5" Type="http://schemas.openxmlformats.org/officeDocument/2006/relationships/hyperlink" Target="http://www.getcollegecredit.com/test_takers/" TargetMode="External"/><Relationship Id="rId4" Type="http://schemas.openxmlformats.org/officeDocument/2006/relationships/hyperlink" Target="http://www.getcollegecredit.com/testprep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students that I see coming to college with gaps in their high school science education: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never had any physics – their high school didn’t offer it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never had any sort of lab 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Also see students with gross deficiencies in math, esp. algebra.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Biologists </a:t>
            </a:r>
            <a:r>
              <a:rPr lang="en-US" baseline="0" dirty="0" smtClean="0"/>
              <a:t>will take 1-2 yrs chemistry and lots of biology. Chemists will take 1 yr physics and lots of chemistry. Physic majors take 1 year chemistry and physics. Pre-meds need a little bit of everything.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DEAC7-D1DD-4CA1-B81B-527D23D9A3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DEAC7-D1DD-4CA1-B81B-527D23D9A3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DEAC7-D1DD-4CA1-B81B-527D23D9A3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all should look to the people ahead of us for mentors and reach back and help pull up those behind us.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Peer mentoring program at Ursuline…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DEAC7-D1DD-4CA1-B81B-527D23D9A3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Sometimes recorded</a:t>
            </a:r>
            <a:r>
              <a:rPr lang="en-US" baseline="0" dirty="0" smtClean="0"/>
              <a:t> lectures are posted on-line.</a:t>
            </a:r>
          </a:p>
          <a:p>
            <a:r>
              <a:rPr lang="en-US" baseline="0" dirty="0" smtClean="0"/>
              <a:t>On-line homework/ practice is common….</a:t>
            </a:r>
          </a:p>
          <a:p>
            <a:r>
              <a:rPr lang="en-US" baseline="0" dirty="0" smtClean="0"/>
              <a:t>Describe CH 108 flipped class and CH 221.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Additional things that have surprised my students: </a:t>
            </a:r>
          </a:p>
          <a:p>
            <a:pPr>
              <a:buFontTx/>
              <a:buChar char="-"/>
            </a:pPr>
            <a:r>
              <a:rPr lang="en-US" baseline="0" dirty="0" smtClean="0"/>
              <a:t>don’t go over quizzes/ exams in class</a:t>
            </a:r>
          </a:p>
          <a:p>
            <a:pPr>
              <a:buFontTx/>
              <a:buChar char="-"/>
            </a:pPr>
            <a:r>
              <a:rPr lang="en-US" baseline="0" dirty="0" smtClean="0"/>
              <a:t> don’t just give extra credit out at the end of semester to bail out failing students</a:t>
            </a:r>
          </a:p>
          <a:p>
            <a:pPr>
              <a:buFontTx/>
              <a:buChar char="-"/>
            </a:pPr>
            <a:r>
              <a:rPr lang="en-US" baseline="0" dirty="0" smtClean="0"/>
              <a:t> office hours/ availability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DEAC7-D1DD-4CA1-B81B-527D23D9A30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</a:t>
            </a:r>
            <a:r>
              <a:rPr lang="en-US" baseline="0" dirty="0" smtClean="0"/>
              <a:t> from HS in that, once you’re done with the experiment, you can leave, but if you are not prepared or slow, you may have to stay later.</a:t>
            </a:r>
            <a:endParaRPr lang="en-US" dirty="0" smtClean="0"/>
          </a:p>
          <a:p>
            <a:r>
              <a:rPr lang="en-US" dirty="0" smtClean="0"/>
              <a:t>Describe CH 108L and CH 221L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DEAC7-D1DD-4CA1-B81B-527D23D9A30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Science </a:t>
            </a:r>
            <a:r>
              <a:rPr lang="en-US" baseline="0" dirty="0" smtClean="0"/>
              <a:t>is learned best in small chunks, not all at once right before the exam.</a:t>
            </a:r>
          </a:p>
          <a:p>
            <a:r>
              <a:rPr lang="en-US" baseline="0" dirty="0" smtClean="0"/>
              <a:t>Students in STEM majors will either have to take many credit hours in a semester or take more than 4 years (16-19/ semester is normal).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DEAC7-D1DD-4CA1-B81B-527D23D9A30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Taking a lighter load and/or working less can result in better grades, which can result in scholarships, work less,</a:t>
            </a:r>
            <a:r>
              <a:rPr lang="en-US" baseline="0" dirty="0" smtClean="0"/>
              <a:t> focus on school more</a:t>
            </a:r>
            <a:r>
              <a:rPr lang="en-US" dirty="0" smtClean="0"/>
              <a:t>…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DEAC7-D1DD-4CA1-B81B-527D23D9A3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CLEP offers 33 exams in five subject areas</a:t>
            </a: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3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DSST: Recommended for credit by the American Council on Education (ACE), the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38 subject-level exams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are offered in diverse disciplines and cover upper and lower-level baccalaureate credit courses. Thousands of colleges and universities recognize and recommend DSST exams for credit to students of all kind, from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adult learners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to returning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veterans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3"/>
            </a:endParaRPr>
          </a:p>
          <a:p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  <a:hlinkClick r:id="rId3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Advanced Placement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allows juniors and seniors to take free college-level courses at their high school.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College in the Schools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allows juniors and seniors to take free college-level courses at their high school through partnerships between high schools and colleges.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International Baccalaureate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a two-year pre-college diploma program that helps prepare students age 16 to 19 for higher education in the United States and overseas.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Postsecondary Enrollment Options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a free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allows juniors and seniors to take courses at a college at no cost.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DEAC7-D1DD-4CA1-B81B-527D23D9A3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Opportunities abound – clubs, volunteer</a:t>
            </a:r>
            <a:r>
              <a:rPr lang="en-US" baseline="0" dirty="0" smtClean="0"/>
              <a:t> work, research, job shadowing, summer camps and enrichment activities. Opportunities will increase with the push to get students interested in STEM. Encourage students to take advantage – write letters.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DEAC7-D1DD-4CA1-B81B-527D23D9A30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need to know</a:t>
            </a:r>
            <a:r>
              <a:rPr lang="en-US" baseline="0" dirty="0" smtClean="0"/>
              <a:t> what they don’t know, so they know what they need to practice/ study. 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If </a:t>
            </a:r>
            <a:r>
              <a:rPr lang="en-US" baseline="0" dirty="0" smtClean="0"/>
              <a:t>the student doesn’t understand the questions, how can they answer it.</a:t>
            </a:r>
          </a:p>
          <a:p>
            <a:r>
              <a:rPr lang="en-US" baseline="0" dirty="0" smtClean="0"/>
              <a:t>In science, word problems are all there are. “If I didn’t give you word problems, then it wouldn’t be chemistry, it would just be math.” Students often answer the wrong question or only answer part of the question.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DEAC7-D1DD-4CA1-B81B-527D23D9A3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Nobody</a:t>
            </a:r>
            <a:r>
              <a:rPr lang="en-US" baseline="0" dirty="0" smtClean="0"/>
              <a:t> know what log is anymore except a button on their calculator.</a:t>
            </a:r>
          </a:p>
          <a:p>
            <a:r>
              <a:rPr lang="en-US" baseline="0" dirty="0" smtClean="0"/>
              <a:t>I have to teach students how to use their calculator to find the inverse log of something. </a:t>
            </a:r>
          </a:p>
          <a:p>
            <a:r>
              <a:rPr lang="en-US" baseline="0" dirty="0" smtClean="0"/>
              <a:t>I make them do simple log and inverse log without calculators.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Dimensional analysis is….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organic chemistry – deal with shapes of molecules, if you can draw a hexagon, you can draw cyclohexane.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DEAC7-D1DD-4CA1-B81B-527D23D9A3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Amazed by number of students who’ve never heard of Google Scholar.</a:t>
            </a:r>
          </a:p>
          <a:p>
            <a:endParaRPr lang="en-US" dirty="0" smtClean="0"/>
          </a:p>
          <a:p>
            <a:r>
              <a:rPr lang="en-US" dirty="0" smtClean="0"/>
              <a:t>Need</a:t>
            </a:r>
            <a:r>
              <a:rPr lang="en-US" baseline="0" dirty="0" smtClean="0"/>
              <a:t> to be able to type of chemical formulas and math equations properly, also for referencing.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Macros – Turns multiple clicks into one for those time consuming, repetitive things. (temp macro)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DEAC7-D1DD-4CA1-B81B-527D23D9A3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DEAC7-D1DD-4CA1-B81B-527D23D9A3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DEAC7-D1DD-4CA1-B81B-527D23D9A3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9D5B-03D2-4C99-B348-D4F7F8189818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603C-C4A7-4BCB-80AE-2D064321B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9D5B-03D2-4C99-B348-D4F7F8189818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603C-C4A7-4BCB-80AE-2D064321B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9D5B-03D2-4C99-B348-D4F7F8189818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603C-C4A7-4BCB-80AE-2D064321B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9D5B-03D2-4C99-B348-D4F7F8189818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603C-C4A7-4BCB-80AE-2D064321B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9D5B-03D2-4C99-B348-D4F7F8189818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603C-C4A7-4BCB-80AE-2D064321B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9D5B-03D2-4C99-B348-D4F7F8189818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603C-C4A7-4BCB-80AE-2D064321B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9D5B-03D2-4C99-B348-D4F7F8189818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603C-C4A7-4BCB-80AE-2D064321B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9D5B-03D2-4C99-B348-D4F7F8189818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603C-C4A7-4BCB-80AE-2D064321B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9D5B-03D2-4C99-B348-D4F7F8189818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603C-C4A7-4BCB-80AE-2D064321B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9D5B-03D2-4C99-B348-D4F7F8189818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603C-C4A7-4BCB-80AE-2D064321B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9D5B-03D2-4C99-B348-D4F7F8189818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5603C-C4A7-4BCB-80AE-2D064321B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D9D5B-03D2-4C99-B348-D4F7F8189818}" type="datetimeFigureOut">
              <a:rPr lang="en-US" smtClean="0"/>
              <a:pPr/>
              <a:t>10/28/2012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5603C-C4A7-4BCB-80AE-2D064321B7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preston@ursuline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tcollegecredit.com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lep.collegeboard.org/exam" TargetMode="External"/><Relationship Id="rId5" Type="http://schemas.openxmlformats.org/officeDocument/2006/relationships/image" Target="../media/image4.gif"/><Relationship Id="rId4" Type="http://schemas.openxmlformats.org/officeDocument/2006/relationships/hyperlink" Target="http://www.ibo.org/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8839200" cy="512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58775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College Readiness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 Science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should students choose a major?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648200" cy="513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Be realistic about your choice: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strongly are other people influencing your choice?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much of a factor is future salary?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much do you really know about it?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it going to be worth the time, effort, and money?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E:\Documents and Settings\Owner\My Documents\My Pictures\Stan Hywet\IMG_3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8288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should students choose a career?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Imagine life after college: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Will you attend graduate or professional school?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 you achieve your life goals on the salary?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Will you be geographically limited?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Will employers be competing for you or will you be competing for a job?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will it be like day to day?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E:\Documents and Settings\Owner\My Documents\My Pictures\Euro Trip\IMG_29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10000"/>
            <a:ext cx="3285826" cy="2133600"/>
          </a:xfrm>
          <a:prstGeom prst="rect">
            <a:avLst/>
          </a:prstGeom>
          <a:noFill/>
        </p:spPr>
      </p:pic>
      <p:pic>
        <p:nvPicPr>
          <p:cNvPr id="2054" name="Picture 6" descr="E:\Documents and Settings\Owner\My Documents\My Pictures\Euro Trip\IMG_29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810000"/>
            <a:ext cx="2209800" cy="2143160"/>
          </a:xfrm>
          <a:prstGeom prst="rect">
            <a:avLst/>
          </a:prstGeom>
          <a:noFill/>
        </p:spPr>
      </p:pic>
      <p:pic>
        <p:nvPicPr>
          <p:cNvPr id="2055" name="Picture 7" descr="E:\Documents and Settings\Owner\My Documents\My Pictures\Euro Trip\IMG_29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609" y="3810001"/>
            <a:ext cx="1747791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152400"/>
            <a:ext cx="9525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should students choose a career?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Imagine life down the road: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having opportunity for advancement important?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potential growth in salary important?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Will you be able to balance this career with other goals in your life?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Will this career still stimulate you in 20-30 years?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spreston\Pictures\Glacier 2010\Tues Aug 24 Highline and Granite Park Chalet\IMG_1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0492"/>
            <a:ext cx="9144000" cy="2661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9154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about mentoring and networking?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648200" cy="32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best mentors: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good role models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Have common ground with mentee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one stage ahead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Help mentee build a network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character builders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spreston\Pictures\Periodic Table Celebration\IMG_09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991218"/>
            <a:ext cx="4038600" cy="2742582"/>
          </a:xfrm>
          <a:prstGeom prst="rect">
            <a:avLst/>
          </a:prstGeom>
          <a:noFill/>
        </p:spPr>
      </p:pic>
      <p:pic>
        <p:nvPicPr>
          <p:cNvPr id="6148" name="Picture 4" descr="H:\Chem Dept Pictures\SSS 2007 photos\SSS Lubrizol 7-14-07\IMG_0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919092"/>
            <a:ext cx="2691846" cy="1866393"/>
          </a:xfrm>
          <a:prstGeom prst="rect">
            <a:avLst/>
          </a:prstGeom>
          <a:noFill/>
        </p:spPr>
      </p:pic>
      <p:pic>
        <p:nvPicPr>
          <p:cNvPr id="6150" name="Picture 6" descr="H:\Chem Dept Pictures\140th Anniversary of the Periodic Table\Sr Chri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937260"/>
            <a:ext cx="1181100" cy="185394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" y="4221540"/>
            <a:ext cx="3810000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“Mentoring is a brain to pick,</a:t>
            </a:r>
          </a:p>
          <a:p>
            <a:r>
              <a:rPr lang="en-US" sz="2400" dirty="0" smtClean="0"/>
              <a:t>an ear to listen, and a push in the right direction.” </a:t>
            </a:r>
          </a:p>
          <a:p>
            <a:r>
              <a:rPr lang="en-US" sz="2400" dirty="0" smtClean="0"/>
              <a:t>	- John Crosby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-152400"/>
            <a:ext cx="96012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can STEM college students expect?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486400" cy="548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Attendance is neither mandatory, nor recorded, but it is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necessary.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Material is covered rapidly and builds on itself, so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falling behind is not an option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Homework problems are usually not graded nor collected, but are also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necessary.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Sometimes homework is not even assigned.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Reading the textbook is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crucial.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4800" y="762000"/>
            <a:ext cx="87475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What’s a college science lecture course like?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096000"/>
            <a:ext cx="3596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Resource for Students 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Student Doctor Network forums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4" descr="H:\Chem Dept Pictures\SSS 2007 photos\SSS OSU 7-21-07\IMG_0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05000"/>
            <a:ext cx="3061877" cy="3916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-152400"/>
            <a:ext cx="96012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can STEM college students expect?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371600"/>
            <a:ext cx="4724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Attendance is mandatory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Meet 2-4 hours, 1-2 times a week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Students must prepare ahead for lab, which may include research on the topic.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Student usually work in rotating pairs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Students are required to keep a lab notebook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Post-lab assignments can include formal lab write-up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Students expected to make conclusions based on data.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762000"/>
            <a:ext cx="80005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What’s a college science lab course like?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H:\Chem Dept Pictures\SSS 2007 photos\SSS UC 7-7-07\SSS Participa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812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-152400"/>
            <a:ext cx="96012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can STEM college students expect?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hours/ per credit hour/ week is common, but varies.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 courses are usually almost as time consuming as lecture.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Time needs to be spent on the course everyday.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Full-time students should approach college as a full-time job.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STEM majors typically contain more total credit hours than non-STEM majors.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3743" y="762000"/>
            <a:ext cx="81868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much work will a science course be?</a:t>
            </a:r>
            <a:endParaRPr lang="en-US" sz="30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C:\Users\spreston\Pictures\NCW 2012\IMG_4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720" y="4267200"/>
            <a:ext cx="2997480" cy="169545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276600" y="4267200"/>
            <a:ext cx="990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19600" y="4267200"/>
            <a:ext cx="9906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5181600"/>
            <a:ext cx="990600" cy="76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19600" y="5181600"/>
            <a:ext cx="9906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231452"/>
            <a:ext cx="2286000" cy="170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4273363"/>
            <a:ext cx="914400" cy="16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Thank You!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Sarah Preston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spreston@ursuline.edu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440.684.6073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spreston\Pictures\chem logo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576" y="1676400"/>
            <a:ext cx="8300224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0" y="1066800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Any Questions???</a:t>
            </a:r>
            <a:endParaRPr lang="en-US" sz="280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courses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hould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tudents take?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8012" y="1154112"/>
            <a:ext cx="4040188" cy="39512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 years of English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 years of Science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Physics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Chemistry with lab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949825" y="1143000"/>
            <a:ext cx="4041775" cy="4648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4+  years of Math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Algebra I and II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Geometry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Trigonometry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Calculus for math, engineering or physical science majors</a:t>
            </a:r>
          </a:p>
          <a:p>
            <a:pPr lvl="1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Statistics for biology or behavioral/ social sciences majors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:\Chem Dept Pictures\SSS 2007 photos\SSS OSU 7-21-07\IMG_0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880" y="3200400"/>
            <a:ext cx="4426507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AP courses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atter?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Anything a high school student can do to get a head start on college coursework will benefit. </a:t>
            </a:r>
          </a:p>
          <a:p>
            <a:pPr marL="0" indent="0">
              <a:buNone/>
            </a:pP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Earning college credit in high school can allow students to:</a:t>
            </a:r>
          </a:p>
          <a:p>
            <a:pPr marL="569913" indent="-225425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Take a lighter load in college</a:t>
            </a:r>
          </a:p>
          <a:p>
            <a:pPr marL="569913" indent="-225425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Save money on tuition and possibly work less</a:t>
            </a:r>
          </a:p>
          <a:p>
            <a:pPr marL="569913" indent="-225425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Graduate early and enter the workforce sooner</a:t>
            </a:r>
          </a:p>
          <a:p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Even if college credit is not earned, having had the course previously  boosts confidence and sets students up for success in college.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  AP courses the only way to earn college credit prior to enrolling?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3837"/>
            <a:ext cx="50292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Other options besides AP:</a:t>
            </a:r>
          </a:p>
          <a:p>
            <a:pPr marL="569913" indent="-225425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CLEP exams</a:t>
            </a:r>
          </a:p>
          <a:p>
            <a:pPr marL="569913" indent="-225425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DSST: DANTES Subject Standardized Tests</a:t>
            </a:r>
          </a:p>
          <a:p>
            <a:pPr marL="569913" indent="-225425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Test-outs given by the college </a:t>
            </a:r>
          </a:p>
          <a:p>
            <a:pPr marL="569913" indent="-225425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College in schools</a:t>
            </a:r>
          </a:p>
          <a:p>
            <a:pPr marL="569913" indent="-225425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International Baccalaureate </a:t>
            </a:r>
          </a:p>
          <a:p>
            <a:pPr marL="569913" indent="-225425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Postsecondary enrollment option	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http://www.ibo.org/images/IB-tri-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572000"/>
            <a:ext cx="2819723" cy="1171575"/>
          </a:xfrm>
          <a:prstGeom prst="rect">
            <a:avLst/>
          </a:prstGeom>
          <a:noFill/>
        </p:spPr>
      </p:pic>
      <p:pic>
        <p:nvPicPr>
          <p:cNvPr id="20483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600200"/>
            <a:ext cx="1590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24450" y="3143250"/>
            <a:ext cx="40195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extracurricular activities matter?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5720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Extracurricular activities related to a student’s field of interest allows students to:</a:t>
            </a:r>
          </a:p>
          <a:p>
            <a:pPr marL="0" indent="0">
              <a:buNone/>
            </a:pP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Build their resume.</a:t>
            </a:r>
          </a:p>
          <a:p>
            <a:pPr marL="228600" indent="-2286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Meet potential mentors and network.</a:t>
            </a:r>
          </a:p>
          <a:p>
            <a:pPr marL="228600" indent="-2286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Find out if the career is for them.</a:t>
            </a:r>
          </a:p>
          <a:p>
            <a:pPr marL="228600" indent="-2286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classroom knowledge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indent="-228600"/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Hobbies unrelated to field of study can also be valuable.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sphotos-b.xx.fbcdn.net/hphotos-ash3/557564_10151171121624172_23348878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990600"/>
            <a:ext cx="2667000" cy="1778000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895600"/>
            <a:ext cx="3962400" cy="296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7034" y="990601"/>
            <a:ext cx="1066566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152400"/>
            <a:ext cx="9372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general skills will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tudents need?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13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Independence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Organizational skills and Time management skills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Study skills, know what kind of learner they are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Ability to connect concepts together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Reading comprehension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Ability to communicate clearly and concisely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Computer skills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Spatial skills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 descr="H:\Chem Dept Pictures\SSS photos for poster\IMG_0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876800"/>
            <a:ext cx="1402080" cy="1051560"/>
          </a:xfrm>
          <a:prstGeom prst="rect">
            <a:avLst/>
          </a:prstGeom>
          <a:noFill/>
        </p:spPr>
      </p:pic>
      <p:pic>
        <p:nvPicPr>
          <p:cNvPr id="32771" name="Picture 3" descr="H:\Chem Dept Pictures\SSS photos for poster\IMG_07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4600" y="4895850"/>
            <a:ext cx="1397000" cy="10477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34000" y="4876800"/>
            <a:ext cx="1295400" cy="106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05600" y="4876800"/>
            <a:ext cx="609600" cy="106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2" name="Picture 4" descr="H:\Chem Dept Pictures\SSS photos for poster\IMG_07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876800"/>
            <a:ext cx="1422400" cy="1066800"/>
          </a:xfrm>
          <a:prstGeom prst="rect">
            <a:avLst/>
          </a:prstGeom>
          <a:noFill/>
        </p:spPr>
      </p:pic>
      <p:pic>
        <p:nvPicPr>
          <p:cNvPr id="32773" name="Picture 5" descr="H:\Chem Dept Pictures\SSS photos for poster\IMG_09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876800"/>
            <a:ext cx="144780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-152400"/>
            <a:ext cx="9677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specific skills will students need?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Math and science skills: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Read, interpret, or generate graphs, charts, and tables.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Recognize trends and predict what will happen next.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 simple statistics: mean, average, standard deviation, and R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values.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Algebraic manipulations, solve for x, especially quadratic equation.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Equations involving log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their inverse.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Metric conversions, Unit and Dimensional Analysis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Geometry basics: shapes, angles, visualizing 3D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228600"/>
            <a:ext cx="9372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specific skills will students need?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2211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Email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Google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Microsoft Word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Superscripts and subscripts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Footnotes and Endnotes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Macros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Insert figures and tables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Microsoft PowerPoint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Insert media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Microsoft Excel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Plot data and use linear regression to generate the equation of a line.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Enter formulas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Auto Fill cells with data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" y="685800"/>
            <a:ext cx="2686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Computer skills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" y="4914412"/>
            <a:ext cx="6953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914412"/>
            <a:ext cx="1543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4900" y="4914412"/>
            <a:ext cx="1562100" cy="11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914412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553200" y="4914412"/>
            <a:ext cx="6858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52525" y="4914412"/>
            <a:ext cx="12858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514600" y="4914412"/>
            <a:ext cx="685800" cy="1143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should students choose a major?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6637"/>
            <a:ext cx="5943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Imagine life in college:</a:t>
            </a:r>
          </a:p>
          <a:p>
            <a:pPr>
              <a:buNone/>
            </a:pPr>
            <a:endParaRPr lang="en-US" sz="120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the required courses interesting to you?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 you have or can you acquire the necessary background for the courses?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are the pros and cons of your possible major?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Will you need to work while attending college?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what time frame do you expect to be finished?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22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D:\csp\IMG_0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066800"/>
            <a:ext cx="2984896" cy="46783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6172200"/>
            <a:ext cx="4702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Resource for Students: Forbes and U.S. News  &amp;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World Report Rank Majors and Colleges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1500</Words>
  <Application>Microsoft Office PowerPoint</Application>
  <PresentationFormat>On-screen Show (4:3)</PresentationFormat>
  <Paragraphs>227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College Readiness  in Science</vt:lpstr>
      <vt:lpstr>What courses should students take?</vt:lpstr>
      <vt:lpstr>Do AP courses matter?</vt:lpstr>
      <vt:lpstr>Are  AP courses the only way to earn college credit prior to enrolling?</vt:lpstr>
      <vt:lpstr>Do extracurricular activities matter?</vt:lpstr>
      <vt:lpstr>What general skills will students need?</vt:lpstr>
      <vt:lpstr>What specific skills will students need?</vt:lpstr>
      <vt:lpstr>What specific skills will students need?</vt:lpstr>
      <vt:lpstr>How should students choose a major?</vt:lpstr>
      <vt:lpstr>How should students choose a major?</vt:lpstr>
      <vt:lpstr>How should students choose a career?</vt:lpstr>
      <vt:lpstr>How should students choose a career?</vt:lpstr>
      <vt:lpstr>What about mentoring and networking?</vt:lpstr>
      <vt:lpstr>What can STEM college students expect?</vt:lpstr>
      <vt:lpstr>What can STEM college students expect?</vt:lpstr>
      <vt:lpstr>What can STEM college students expect?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Readiness in Science</dc:title>
  <dc:creator>spreston</dc:creator>
  <cp:lastModifiedBy>spreston</cp:lastModifiedBy>
  <cp:revision>184</cp:revision>
  <dcterms:created xsi:type="dcterms:W3CDTF">2012-10-18T12:41:16Z</dcterms:created>
  <dcterms:modified xsi:type="dcterms:W3CDTF">2012-10-28T19:46:38Z</dcterms:modified>
</cp:coreProperties>
</file>