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60" r:id="rId5"/>
    <p:sldId id="259" r:id="rId6"/>
    <p:sldId id="276" r:id="rId7"/>
    <p:sldId id="302" r:id="rId8"/>
    <p:sldId id="303" r:id="rId9"/>
    <p:sldId id="262" r:id="rId10"/>
    <p:sldId id="261" r:id="rId11"/>
    <p:sldId id="268" r:id="rId12"/>
    <p:sldId id="264" r:id="rId13"/>
    <p:sldId id="300" r:id="rId14"/>
    <p:sldId id="305" r:id="rId15"/>
    <p:sldId id="306" r:id="rId16"/>
    <p:sldId id="307" r:id="rId17"/>
    <p:sldId id="308" r:id="rId18"/>
    <p:sldId id="270" r:id="rId19"/>
    <p:sldId id="272" r:id="rId20"/>
    <p:sldId id="271" r:id="rId21"/>
    <p:sldId id="269" r:id="rId22"/>
    <p:sldId id="274" r:id="rId23"/>
    <p:sldId id="275" r:id="rId24"/>
    <p:sldId id="304" r:id="rId25"/>
    <p:sldId id="273" r:id="rId26"/>
    <p:sldId id="30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snapVertSplitter="1" vertBarState="minimized" horzBarState="maximized">
    <p:restoredLeft sz="15620"/>
    <p:restoredTop sz="91021" autoAdjust="0"/>
  </p:normalViewPr>
  <p:slideViewPr>
    <p:cSldViewPr>
      <p:cViewPr varScale="1">
        <p:scale>
          <a:sx n="71" d="100"/>
          <a:sy n="71" d="100"/>
        </p:scale>
        <p:origin x="-870" y="-9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notesViewPr>
    <p:cSldViewPr>
      <p:cViewPr>
        <p:scale>
          <a:sx n="100" d="100"/>
          <a:sy n="100" d="100"/>
        </p:scale>
        <p:origin x="-768" y="138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bar"/>
        <c:grouping val="clustered"/>
        <c:ser>
          <c:idx val="0"/>
          <c:order val="0"/>
          <c:tx>
            <c:strRef>
              <c:f>Sheet1!$B$1</c:f>
              <c:strCache>
                <c:ptCount val="1"/>
                <c:pt idx="0">
                  <c:v>Bachelor's</c:v>
                </c:pt>
              </c:strCache>
            </c:strRef>
          </c:tx>
          <c:cat>
            <c:strRef>
              <c:f>Sheet1!$A$2:$A$12</c:f>
              <c:strCache>
                <c:ptCount val="11"/>
                <c:pt idx="0">
                  <c:v>Engineering</c:v>
                </c:pt>
                <c:pt idx="1">
                  <c:v>Computers and Mathematics</c:v>
                </c:pt>
                <c:pt idx="2">
                  <c:v>Business</c:v>
                </c:pt>
                <c:pt idx="3">
                  <c:v>Health</c:v>
                </c:pt>
                <c:pt idx="4">
                  <c:v>Physical Sciences</c:v>
                </c:pt>
                <c:pt idx="5">
                  <c:v>Social Science</c:v>
                </c:pt>
                <c:pt idx="6">
                  <c:v>Biology and Life Science</c:v>
                </c:pt>
                <c:pt idx="7">
                  <c:v>Humanities and Liberal Arts</c:v>
                </c:pt>
                <c:pt idx="8">
                  <c:v>Arts</c:v>
                </c:pt>
                <c:pt idx="9">
                  <c:v>Education</c:v>
                </c:pt>
                <c:pt idx="10">
                  <c:v>Psychology and Social Work</c:v>
                </c:pt>
              </c:strCache>
            </c:strRef>
          </c:cat>
          <c:val>
            <c:numRef>
              <c:f>Sheet1!$B$2:$B$12</c:f>
              <c:numCache>
                <c:formatCode>#,##0</c:formatCode>
                <c:ptCount val="11"/>
                <c:pt idx="0">
                  <c:v>75</c:v>
                </c:pt>
                <c:pt idx="1">
                  <c:v>70</c:v>
                </c:pt>
                <c:pt idx="2">
                  <c:v>60</c:v>
                </c:pt>
                <c:pt idx="3">
                  <c:v>60</c:v>
                </c:pt>
                <c:pt idx="4">
                  <c:v>59</c:v>
                </c:pt>
                <c:pt idx="5">
                  <c:v>55</c:v>
                </c:pt>
                <c:pt idx="6">
                  <c:v>50</c:v>
                </c:pt>
                <c:pt idx="7">
                  <c:v>47</c:v>
                </c:pt>
                <c:pt idx="8">
                  <c:v>44</c:v>
                </c:pt>
                <c:pt idx="9">
                  <c:v>42</c:v>
                </c:pt>
                <c:pt idx="10">
                  <c:v>42</c:v>
                </c:pt>
              </c:numCache>
            </c:numRef>
          </c:val>
        </c:ser>
        <c:ser>
          <c:idx val="1"/>
          <c:order val="1"/>
          <c:tx>
            <c:strRef>
              <c:f>Sheet1!$C$1</c:f>
              <c:strCache>
                <c:ptCount val="1"/>
                <c:pt idx="0">
                  <c:v>Graduate</c:v>
                </c:pt>
              </c:strCache>
            </c:strRef>
          </c:tx>
          <c:cat>
            <c:strRef>
              <c:f>Sheet1!$A$2:$A$12</c:f>
              <c:strCache>
                <c:ptCount val="11"/>
                <c:pt idx="0">
                  <c:v>Engineering</c:v>
                </c:pt>
                <c:pt idx="1">
                  <c:v>Computers and Mathematics</c:v>
                </c:pt>
                <c:pt idx="2">
                  <c:v>Business</c:v>
                </c:pt>
                <c:pt idx="3">
                  <c:v>Health</c:v>
                </c:pt>
                <c:pt idx="4">
                  <c:v>Physical Sciences</c:v>
                </c:pt>
                <c:pt idx="5">
                  <c:v>Social Science</c:v>
                </c:pt>
                <c:pt idx="6">
                  <c:v>Biology and Life Science</c:v>
                </c:pt>
                <c:pt idx="7">
                  <c:v>Humanities and Liberal Arts</c:v>
                </c:pt>
                <c:pt idx="8">
                  <c:v>Arts</c:v>
                </c:pt>
                <c:pt idx="9">
                  <c:v>Education</c:v>
                </c:pt>
                <c:pt idx="10">
                  <c:v>Psychology and Social Work</c:v>
                </c:pt>
              </c:strCache>
            </c:strRef>
          </c:cat>
          <c:val>
            <c:numRef>
              <c:f>Sheet1!$C$2:$C$12</c:f>
              <c:numCache>
                <c:formatCode>#,##0</c:formatCode>
                <c:ptCount val="11"/>
                <c:pt idx="0">
                  <c:v>99</c:v>
                </c:pt>
                <c:pt idx="1">
                  <c:v>89</c:v>
                </c:pt>
                <c:pt idx="2">
                  <c:v>80</c:v>
                </c:pt>
                <c:pt idx="3">
                  <c:v>80</c:v>
                </c:pt>
                <c:pt idx="4">
                  <c:v>90</c:v>
                </c:pt>
                <c:pt idx="5">
                  <c:v>85</c:v>
                </c:pt>
                <c:pt idx="6">
                  <c:v>85</c:v>
                </c:pt>
                <c:pt idx="7">
                  <c:v>65</c:v>
                </c:pt>
                <c:pt idx="8">
                  <c:v>55</c:v>
                </c:pt>
                <c:pt idx="9">
                  <c:v>57</c:v>
                </c:pt>
                <c:pt idx="10">
                  <c:v>60</c:v>
                </c:pt>
              </c:numCache>
            </c:numRef>
          </c:val>
        </c:ser>
        <c:shape val="box"/>
        <c:axId val="132558848"/>
        <c:axId val="132560384"/>
        <c:axId val="0"/>
      </c:bar3DChart>
      <c:catAx>
        <c:axId val="132558848"/>
        <c:scaling>
          <c:orientation val="minMax"/>
        </c:scaling>
        <c:axPos val="l"/>
        <c:tickLblPos val="nextTo"/>
        <c:txPr>
          <a:bodyPr/>
          <a:lstStyle/>
          <a:p>
            <a:pPr>
              <a:defRPr sz="1400" baseline="0"/>
            </a:pPr>
            <a:endParaRPr lang="en-US"/>
          </a:p>
        </c:txPr>
        <c:crossAx val="132560384"/>
        <c:crosses val="autoZero"/>
        <c:auto val="1"/>
        <c:lblAlgn val="ctr"/>
        <c:lblOffset val="100"/>
      </c:catAx>
      <c:valAx>
        <c:axId val="132560384"/>
        <c:scaling>
          <c:orientation val="minMax"/>
        </c:scaling>
        <c:axPos val="b"/>
        <c:majorGridlines/>
        <c:numFmt formatCode="#,##0" sourceLinked="1"/>
        <c:tickLblPos val="nextTo"/>
        <c:txPr>
          <a:bodyPr/>
          <a:lstStyle/>
          <a:p>
            <a:pPr>
              <a:defRPr sz="1400" baseline="0"/>
            </a:pPr>
            <a:endParaRPr lang="en-US"/>
          </a:p>
        </c:txPr>
        <c:crossAx val="132558848"/>
        <c:crosses val="autoZero"/>
        <c:crossBetween val="between"/>
      </c:valAx>
    </c:plotArea>
    <c:legend>
      <c:legendPos val="r"/>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FC4CE4-430B-414D-8A5B-8AAF1DCEE80F}" type="datetimeFigureOut">
              <a:rPr lang="en-US" smtClean="0"/>
              <a:pPr/>
              <a:t>10/28/2012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9DE5AC-57E5-40C5-A0A3-2FA73118800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hronicle.com/article/Encouraging-STEM-Students-Is/132425/"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forbes.com/sites/jennagoudreau/2012/05/15/best-top-most-valuable-college-majors-degre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usnews.com/opinion/articles/2012/06/15/stem-education-is-the-key-to-the-uss-economic-futur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news.cornell.edu/stories/April07/women.physics.MR.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www.aauw.org/learn/research/upload/whysofew.pdf" TargetMode="External"/><Relationship Id="rId4" Type="http://schemas.openxmlformats.org/officeDocument/2006/relationships/hyperlink" Target="http://www.usnews.com/education/high-schools/articles/2012/05/31/college-mentors-key-to-prospective-female-stem-majors"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aauw.org/learn/research/upload/whysofew.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9DE5AC-57E5-40C5-A0A3-2FA73118800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9DE5AC-57E5-40C5-A0A3-2FA73118800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and gain the social, economic, and national-security benefits that come with such pre-eminence</a:t>
            </a:r>
          </a:p>
          <a:p>
            <a:endParaRPr lang="en-US"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3"/>
              </a:rPr>
              <a:t>http://chronicle.com/article/Encouraging-STEM-Students-Is/132425/</a:t>
            </a:r>
            <a:endParaRPr lang="en-US" dirty="0" smtClean="0"/>
          </a:p>
          <a:p>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69DE5AC-57E5-40C5-A0A3-2FA73118800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hlinkClick r:id="rId3"/>
              </a:rPr>
              <a:t>http://www.forbes.com/sites/jennagoudreau/2012/05/15/best-top-most-valuable-college-majors-degrees/</a:t>
            </a: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669DE5AC-57E5-40C5-A0A3-2FA73118800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9DE5AC-57E5-40C5-A0A3-2FA73118800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9DE5AC-57E5-40C5-A0A3-2FA73118800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9DE5AC-57E5-40C5-A0A3-2FA73118800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9DE5AC-57E5-40C5-A0A3-2FA73118800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Top 2 groups</a:t>
            </a:r>
            <a:r>
              <a:rPr lang="en-US" baseline="0" dirty="0" smtClean="0"/>
              <a:t> for employees with bachelor’s degree:</a:t>
            </a:r>
          </a:p>
          <a:p>
            <a:r>
              <a:rPr lang="en-US" baseline="0" dirty="0" smtClean="0"/>
              <a:t>Engineering $</a:t>
            </a:r>
            <a:r>
              <a:rPr lang="en-US" baseline="0" dirty="0" smtClean="0"/>
              <a:t>75,000.</a:t>
            </a:r>
            <a:endParaRPr lang="en-US" baseline="0" dirty="0" smtClean="0"/>
          </a:p>
          <a:p>
            <a:r>
              <a:rPr lang="en-US" baseline="0" dirty="0" smtClean="0"/>
              <a:t>Computers and Math $70,000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Top 3 groups</a:t>
            </a:r>
            <a:r>
              <a:rPr lang="en-US" baseline="0" dirty="0" smtClean="0"/>
              <a:t> for employees with a graduate degree: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Engineering $99,000</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Physical sciences $90,000 </a:t>
            </a:r>
            <a:r>
              <a:rPr lang="en-US" baseline="0" dirty="0" err="1" smtClean="0"/>
              <a:t>Yay</a:t>
            </a:r>
            <a:r>
              <a:rPr lang="en-US" baseline="0" dirty="0" smtClean="0"/>
              <a:t>! Chemistry!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Computers and mathematics $89,000</a:t>
            </a:r>
          </a:p>
          <a:p>
            <a:endParaRPr lang="en-US" dirty="0"/>
          </a:p>
        </p:txBody>
      </p:sp>
      <p:sp>
        <p:nvSpPr>
          <p:cNvPr id="4" name="Slide Number Placeholder 3"/>
          <p:cNvSpPr>
            <a:spLocks noGrp="1"/>
          </p:cNvSpPr>
          <p:nvPr>
            <p:ph type="sldNum" sz="quarter" idx="10"/>
          </p:nvPr>
        </p:nvSpPr>
        <p:spPr/>
        <p:txBody>
          <a:bodyPr/>
          <a:lstStyle/>
          <a:p>
            <a:fld id="{669DE5AC-57E5-40C5-A0A3-2FA73118800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http://www.usnews.com/opinion/articles/2012/06/15/stem-education-is-the-key-to-the-uss-economic-future</a:t>
            </a:r>
            <a:endParaRPr lang="en-US" dirty="0"/>
          </a:p>
        </p:txBody>
      </p:sp>
      <p:sp>
        <p:nvSpPr>
          <p:cNvPr id="4" name="Slide Number Placeholder 3"/>
          <p:cNvSpPr>
            <a:spLocks noGrp="1"/>
          </p:cNvSpPr>
          <p:nvPr>
            <p:ph type="sldNum" sz="quarter" idx="10"/>
          </p:nvPr>
        </p:nvSpPr>
        <p:spPr/>
        <p:txBody>
          <a:bodyPr/>
          <a:lstStyle/>
          <a:p>
            <a:fld id="{669DE5AC-57E5-40C5-A0A3-2FA73118800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9DE5AC-57E5-40C5-A0A3-2FA73118800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9DE5AC-57E5-40C5-A0A3-2FA73118800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Write letters of recommendation for programs…</a:t>
            </a:r>
            <a:endParaRPr lang="en-US" dirty="0"/>
          </a:p>
        </p:txBody>
      </p:sp>
      <p:sp>
        <p:nvSpPr>
          <p:cNvPr id="4" name="Slide Number Placeholder 3"/>
          <p:cNvSpPr>
            <a:spLocks noGrp="1"/>
          </p:cNvSpPr>
          <p:nvPr>
            <p:ph type="sldNum" sz="quarter" idx="10"/>
          </p:nvPr>
        </p:nvSpPr>
        <p:spPr/>
        <p:txBody>
          <a:bodyPr/>
          <a:lstStyle/>
          <a:p>
            <a:fld id="{669DE5AC-57E5-40C5-A0A3-2FA73118800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could cut attrition</a:t>
            </a:r>
            <a:r>
              <a:rPr lang="en-US" baseline="0" dirty="0" smtClean="0"/>
              <a:t> rate down to 50%, there would be an increase of 0.75 mil STEM graduates in the next 10 years. </a:t>
            </a:r>
            <a:r>
              <a:rPr lang="en-US" baseline="0" dirty="0" smtClean="0"/>
              <a:t> 75% of the</a:t>
            </a:r>
            <a:r>
              <a:rPr lang="en-US" dirty="0" smtClean="0"/>
              <a:t> additional 1 million needed.</a:t>
            </a:r>
            <a:endParaRPr lang="en-US" dirty="0"/>
          </a:p>
        </p:txBody>
      </p:sp>
      <p:sp>
        <p:nvSpPr>
          <p:cNvPr id="4" name="Slide Number Placeholder 3"/>
          <p:cNvSpPr>
            <a:spLocks noGrp="1"/>
          </p:cNvSpPr>
          <p:nvPr>
            <p:ph type="sldNum" sz="quarter" idx="10"/>
          </p:nvPr>
        </p:nvSpPr>
        <p:spPr/>
        <p:txBody>
          <a:bodyPr/>
          <a:lstStyle/>
          <a:p>
            <a:fld id="{669DE5AC-57E5-40C5-A0A3-2FA73118800B}"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http://www.news.cornell.edu/stories/April07/women.physics.MR.html</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4"/>
              </a:rPr>
              <a:t>http://www.usnews.com/education/high-schools/articles/2012/05/31/college-mentors-key-to-prospective-female-stem-majors</a:t>
            </a:r>
            <a:endParaRPr lang="en-US" dirty="0" smtClean="0"/>
          </a:p>
          <a:p>
            <a:endParaRPr lang="en-US" dirty="0" smtClean="0"/>
          </a:p>
          <a:p>
            <a:r>
              <a:rPr lang="en-US" dirty="0" smtClean="0">
                <a:hlinkClick r:id="rId5"/>
              </a:rPr>
              <a:t>http://www.aauw.org/learn/research/upload/whysofew.pdf</a:t>
            </a:r>
            <a:endParaRPr lang="en-US" dirty="0" smtClean="0"/>
          </a:p>
          <a:p>
            <a:endParaRPr lang="en-US" dirty="0" smtClean="0"/>
          </a:p>
          <a:p>
            <a:r>
              <a:rPr lang="en-US" dirty="0" smtClean="0"/>
              <a:t>Computer</a:t>
            </a:r>
            <a:r>
              <a:rPr lang="en-US" baseline="0" dirty="0" smtClean="0"/>
              <a:t> science majors also 20% women.</a:t>
            </a:r>
            <a:endParaRPr lang="en-US" dirty="0" smtClean="0"/>
          </a:p>
          <a:p>
            <a:endParaRPr lang="en-US" dirty="0"/>
          </a:p>
        </p:txBody>
      </p:sp>
      <p:sp>
        <p:nvSpPr>
          <p:cNvPr id="4" name="Slide Number Placeholder 3"/>
          <p:cNvSpPr>
            <a:spLocks noGrp="1"/>
          </p:cNvSpPr>
          <p:nvPr>
            <p:ph type="sldNum" sz="quarter" idx="10"/>
          </p:nvPr>
        </p:nvSpPr>
        <p:spPr/>
        <p:txBody>
          <a:bodyPr/>
          <a:lstStyle/>
          <a:p>
            <a:fld id="{669DE5AC-57E5-40C5-A0A3-2FA73118800B}"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a:t>
            </a:r>
            <a:r>
              <a:rPr lang="en-US" dirty="0" smtClean="0"/>
              <a:t>the</a:t>
            </a:r>
            <a:r>
              <a:rPr lang="en-US" baseline="0" dirty="0" smtClean="0"/>
              <a:t> culture believes women can’t or don’t want to do math and science.</a:t>
            </a:r>
          </a:p>
          <a:p>
            <a:r>
              <a:rPr lang="en-US" baseline="0" dirty="0" smtClean="0"/>
              <a:t>Because we’ve internalized that bias.</a:t>
            </a:r>
          </a:p>
          <a:p>
            <a:r>
              <a:rPr lang="en-US" baseline="0" dirty="0" smtClean="0"/>
              <a:t>Because teens thinks science isn’t cool or is for nerds.</a:t>
            </a:r>
          </a:p>
          <a:p>
            <a:r>
              <a:rPr lang="en-US" baseline="0" dirty="0" smtClean="0"/>
              <a:t>More difficult because family responsibilities…</a:t>
            </a:r>
          </a:p>
          <a:p>
            <a:endParaRPr lang="en-US" baseline="0" dirty="0" smtClean="0"/>
          </a:p>
          <a:p>
            <a:r>
              <a:rPr lang="en-US" dirty="0" smtClean="0">
                <a:hlinkClick r:id="rId3"/>
              </a:rPr>
              <a:t>http://www.aauw.org/learn/research/upload/whysofew.pdf</a:t>
            </a:r>
            <a:endParaRPr lang="en-US" dirty="0"/>
          </a:p>
        </p:txBody>
      </p:sp>
      <p:sp>
        <p:nvSpPr>
          <p:cNvPr id="4" name="Slide Number Placeholder 3"/>
          <p:cNvSpPr>
            <a:spLocks noGrp="1"/>
          </p:cNvSpPr>
          <p:nvPr>
            <p:ph type="sldNum" sz="quarter" idx="10"/>
          </p:nvPr>
        </p:nvSpPr>
        <p:spPr/>
        <p:txBody>
          <a:bodyPr/>
          <a:lstStyle/>
          <a:p>
            <a:fld id="{669DE5AC-57E5-40C5-A0A3-2FA73118800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Why So Few…</a:t>
            </a:r>
          </a:p>
          <a:p>
            <a:endParaRPr lang="en-US" dirty="0" smtClean="0"/>
          </a:p>
          <a:p>
            <a:r>
              <a:rPr lang="en-US" dirty="0" smtClean="0"/>
              <a:t>One </a:t>
            </a:r>
            <a:r>
              <a:rPr lang="en-US" dirty="0" smtClean="0"/>
              <a:t>finding shows that when teachers and </a:t>
            </a:r>
          </a:p>
          <a:p>
            <a:r>
              <a:rPr lang="en-US" dirty="0" smtClean="0"/>
              <a:t>parents tell girls that their intelligence can expand with experience and learning, girls do better on math tests and are more likely to say they want to continue to study math in the future</a:t>
            </a:r>
          </a:p>
          <a:p>
            <a:endParaRPr lang="en-US" dirty="0" smtClean="0"/>
          </a:p>
          <a:p>
            <a:r>
              <a:rPr lang="en-US" dirty="0" smtClean="0"/>
              <a:t>When test administrators tell students that girls and boys are equally capable in </a:t>
            </a:r>
            <a:r>
              <a:rPr lang="en-US" dirty="0" smtClean="0"/>
              <a:t>math, </a:t>
            </a:r>
            <a:r>
              <a:rPr lang="en-US" dirty="0" smtClean="0"/>
              <a:t>the difference in </a:t>
            </a:r>
          </a:p>
          <a:p>
            <a:r>
              <a:rPr lang="en-US" dirty="0" smtClean="0"/>
              <a:t>performance essentially disappears, illustrating that changes in the learning environment can </a:t>
            </a:r>
            <a:r>
              <a:rPr lang="en-US" dirty="0" smtClean="0"/>
              <a:t> improve </a:t>
            </a:r>
            <a:r>
              <a:rPr lang="en-US" dirty="0" smtClean="0"/>
              <a:t>girls’ achievement in math.</a:t>
            </a:r>
          </a:p>
          <a:p>
            <a:endParaRPr lang="en-US" dirty="0" smtClean="0"/>
          </a:p>
          <a:p>
            <a:r>
              <a:rPr lang="en-US" dirty="0" smtClean="0"/>
              <a:t>individuals’ spatial skills consistently </a:t>
            </a:r>
            <a:r>
              <a:rPr lang="en-US" dirty="0" smtClean="0"/>
              <a:t>improve </a:t>
            </a:r>
            <a:r>
              <a:rPr lang="en-US" dirty="0" smtClean="0"/>
              <a:t>dramatically in a short time with a simple training course. If girls grow up in an </a:t>
            </a:r>
            <a:r>
              <a:rPr lang="en-US" dirty="0" smtClean="0"/>
              <a:t>environment </a:t>
            </a:r>
            <a:r>
              <a:rPr lang="en-US" dirty="0" smtClean="0"/>
              <a:t>that enhances their success in science and math with spatial skills training, they </a:t>
            </a:r>
            <a:r>
              <a:rPr lang="en-US" dirty="0" smtClean="0"/>
              <a:t>are </a:t>
            </a:r>
            <a:r>
              <a:rPr lang="en-US" dirty="0" smtClean="0"/>
              <a:t>more likely to develop their </a:t>
            </a:r>
            <a:r>
              <a:rPr lang="en-US" dirty="0" smtClean="0"/>
              <a:t>skills.</a:t>
            </a:r>
            <a:endParaRPr lang="en-US" dirty="0"/>
          </a:p>
        </p:txBody>
      </p:sp>
      <p:sp>
        <p:nvSpPr>
          <p:cNvPr id="4" name="Slide Number Placeholder 3"/>
          <p:cNvSpPr>
            <a:spLocks noGrp="1"/>
          </p:cNvSpPr>
          <p:nvPr>
            <p:ph type="sldNum" sz="quarter" idx="10"/>
          </p:nvPr>
        </p:nvSpPr>
        <p:spPr/>
        <p:txBody>
          <a:bodyPr/>
          <a:lstStyle/>
          <a:p>
            <a:fld id="{669DE5AC-57E5-40C5-A0A3-2FA73118800B}"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9DE5AC-57E5-40C5-A0A3-2FA73118800B}"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9DE5AC-57E5-40C5-A0A3-2FA73118800B}"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9DE5AC-57E5-40C5-A0A3-2FA73118800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9DE5AC-57E5-40C5-A0A3-2FA73118800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 STEM</a:t>
            </a:r>
            <a:r>
              <a:rPr lang="en-US" baseline="0" dirty="0" smtClean="0"/>
              <a:t> education is important to companies and employers because……</a:t>
            </a:r>
            <a:r>
              <a:rPr lang="en-US" dirty="0" smtClean="0"/>
              <a:t>yes,</a:t>
            </a:r>
            <a:r>
              <a:rPr lang="en-US" baseline="0" dirty="0" smtClean="0"/>
              <a:t> even with the current rate of unemployment, there are employers who can’t fill their position. More on this coming up….</a:t>
            </a:r>
          </a:p>
          <a:p>
            <a:pPr>
              <a:buFont typeface="Arial" pitchFamily="34" charset="0"/>
              <a:buChar char="•"/>
            </a:pPr>
            <a:r>
              <a:rPr lang="en-US" baseline="0" dirty="0" smtClean="0"/>
              <a:t> STEM education is important to the future of this country and is critical to maintain the social, economic, and national security that comes with pre-eminence in STEM fields.</a:t>
            </a:r>
          </a:p>
          <a:p>
            <a:pPr>
              <a:buFont typeface="Arial" pitchFamily="34" charset="0"/>
              <a:buChar char="•"/>
            </a:pPr>
            <a:r>
              <a:rPr lang="en-US" baseline="0" dirty="0" smtClean="0"/>
              <a:t> STEM education should be important to the average citizen…Organic food debates on </a:t>
            </a:r>
            <a:r>
              <a:rPr lang="en-US" baseline="0" dirty="0" err="1" smtClean="0"/>
              <a:t>Facebook</a:t>
            </a:r>
            <a:r>
              <a:rPr lang="en-US" baseline="0" dirty="0" smtClean="0"/>
              <a:t>, </a:t>
            </a:r>
            <a:r>
              <a:rPr lang="en-US" baseline="0" dirty="0" err="1" smtClean="0"/>
              <a:t>Chemophobia</a:t>
            </a:r>
            <a:r>
              <a:rPr lang="en-US" baseline="0" dirty="0" smtClean="0"/>
              <a:t>, </a:t>
            </a:r>
            <a:r>
              <a:rPr lang="en-US" baseline="0" dirty="0" smtClean="0"/>
              <a:t>40 gallons of </a:t>
            </a:r>
            <a:r>
              <a:rPr lang="en-US" baseline="0" dirty="0" smtClean="0"/>
              <a:t>“hexagon</a:t>
            </a:r>
            <a:r>
              <a:rPr lang="en-US" dirty="0" smtClean="0"/>
              <a:t>” story</a:t>
            </a:r>
            <a:endParaRPr lang="en-US" baseline="0" dirty="0" smtClean="0"/>
          </a:p>
          <a:p>
            <a:pPr>
              <a:buFont typeface="Arial" pitchFamily="34" charset="0"/>
              <a:buChar char="•"/>
            </a:pPr>
            <a:r>
              <a:rPr lang="en-US" baseline="0" dirty="0" smtClean="0"/>
              <a:t> STEM education is important to the fate of this planet….in early 1900’s Fritz Haber – revolutionized agriculture  nitrogen </a:t>
            </a:r>
            <a:r>
              <a:rPr lang="en-US" baseline="0" dirty="0" smtClean="0">
                <a:sym typeface="Wingdings" pitchFamily="2" charset="2"/>
              </a:rPr>
              <a:t> ammonia, then invented chemical warfare</a:t>
            </a:r>
            <a:endParaRPr lang="en-US" dirty="0"/>
          </a:p>
        </p:txBody>
      </p:sp>
      <p:sp>
        <p:nvSpPr>
          <p:cNvPr id="4" name="Slide Number Placeholder 3"/>
          <p:cNvSpPr>
            <a:spLocks noGrp="1"/>
          </p:cNvSpPr>
          <p:nvPr>
            <p:ph type="sldNum" sz="quarter" idx="10"/>
          </p:nvPr>
        </p:nvSpPr>
        <p:spPr/>
        <p:txBody>
          <a:bodyPr/>
          <a:lstStyle/>
          <a:p>
            <a:fld id="{669DE5AC-57E5-40C5-A0A3-2FA73118800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9DE5AC-57E5-40C5-A0A3-2FA73118800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9DE5AC-57E5-40C5-A0A3-2FA73118800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9DE5AC-57E5-40C5-A0A3-2FA73118800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every</a:t>
            </a:r>
            <a:r>
              <a:rPr lang="en-US" baseline="0" dirty="0" smtClean="0"/>
              <a:t> unemployed STEM worker, there are 2 unfilled positions.</a:t>
            </a:r>
            <a:endParaRPr lang="en-US" dirty="0"/>
          </a:p>
        </p:txBody>
      </p:sp>
      <p:sp>
        <p:nvSpPr>
          <p:cNvPr id="4" name="Slide Number Placeholder 3"/>
          <p:cNvSpPr>
            <a:spLocks noGrp="1"/>
          </p:cNvSpPr>
          <p:nvPr>
            <p:ph type="sldNum" sz="quarter" idx="10"/>
          </p:nvPr>
        </p:nvSpPr>
        <p:spPr/>
        <p:txBody>
          <a:bodyPr/>
          <a:lstStyle/>
          <a:p>
            <a:fld id="{669DE5AC-57E5-40C5-A0A3-2FA73118800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428D71-1914-4168-BA12-AF4709CB5AD9}" type="datetimeFigureOut">
              <a:rPr lang="en-US" smtClean="0"/>
              <a:pPr/>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73CBD-0B97-46F4-8F75-95618DE1F34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28D71-1914-4168-BA12-AF4709CB5AD9}" type="datetimeFigureOut">
              <a:rPr lang="en-US" smtClean="0"/>
              <a:pPr/>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73CBD-0B97-46F4-8F75-95618DE1F3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28D71-1914-4168-BA12-AF4709CB5AD9}" type="datetimeFigureOut">
              <a:rPr lang="en-US" smtClean="0"/>
              <a:pPr/>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73CBD-0B97-46F4-8F75-95618DE1F3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428D71-1914-4168-BA12-AF4709CB5AD9}" type="datetimeFigureOut">
              <a:rPr lang="en-US" smtClean="0"/>
              <a:pPr/>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73CBD-0B97-46F4-8F75-95618DE1F34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428D71-1914-4168-BA12-AF4709CB5AD9}" type="datetimeFigureOut">
              <a:rPr lang="en-US" smtClean="0"/>
              <a:pPr/>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773CBD-0B97-46F4-8F75-95618DE1F34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428D71-1914-4168-BA12-AF4709CB5AD9}" type="datetimeFigureOut">
              <a:rPr lang="en-US" smtClean="0"/>
              <a:pPr/>
              <a:t>10/28/2012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73CBD-0B97-46F4-8F75-95618DE1F3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428D71-1914-4168-BA12-AF4709CB5AD9}" type="datetimeFigureOut">
              <a:rPr lang="en-US" smtClean="0"/>
              <a:pPr/>
              <a:t>10/28/2012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773CBD-0B97-46F4-8F75-95618DE1F3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428D71-1914-4168-BA12-AF4709CB5AD9}" type="datetimeFigureOut">
              <a:rPr lang="en-US" smtClean="0"/>
              <a:pPr/>
              <a:t>10/28/2012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773CBD-0B97-46F4-8F75-95618DE1F3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428D71-1914-4168-BA12-AF4709CB5AD9}" type="datetimeFigureOut">
              <a:rPr lang="en-US" smtClean="0"/>
              <a:pPr/>
              <a:t>10/28/2012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773CBD-0B97-46F4-8F75-95618DE1F3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28D71-1914-4168-BA12-AF4709CB5AD9}" type="datetimeFigureOut">
              <a:rPr lang="en-US" smtClean="0"/>
              <a:pPr/>
              <a:t>10/28/2012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73CBD-0B97-46F4-8F75-95618DE1F3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28D71-1914-4168-BA12-AF4709CB5AD9}" type="datetimeFigureOut">
              <a:rPr lang="en-US" smtClean="0"/>
              <a:pPr/>
              <a:t>10/28/2012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773CBD-0B97-46F4-8F75-95618DE1F3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428D71-1914-4168-BA12-AF4709CB5AD9}" type="datetimeFigureOut">
              <a:rPr lang="en-US" smtClean="0"/>
              <a:pPr/>
              <a:t>10/28/2012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773CBD-0B97-46F4-8F75-95618DE1F34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hyperlink" Target="http://www.geosociety.org/" TargetMode="External"/><Relationship Id="rId13"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25.png"/><Relationship Id="rId12" Type="http://schemas.openxmlformats.org/officeDocument/2006/relationships/hyperlink" Target="http://www.aibs.org/home/index.html" TargetMode="External"/><Relationship Id="rId17" Type="http://schemas.openxmlformats.org/officeDocument/2006/relationships/image" Target="../media/image30.png"/><Relationship Id="rId2" Type="http://schemas.openxmlformats.org/officeDocument/2006/relationships/notesSlide" Target="../notesSlides/notesSlide20.xml"/><Relationship Id="rId16" Type="http://schemas.openxmlformats.org/officeDocument/2006/relationships/hyperlink" Target="http://www.computer.org/portal/web/guest/home" TargetMode="External"/><Relationship Id="rId1" Type="http://schemas.openxmlformats.org/officeDocument/2006/relationships/slideLayout" Target="../slideLayouts/slideLayout2.xml"/><Relationship Id="rId6" Type="http://schemas.openxmlformats.org/officeDocument/2006/relationships/hyperlink" Target="http://www.aps.org/" TargetMode="External"/><Relationship Id="rId11" Type="http://schemas.openxmlformats.org/officeDocument/2006/relationships/image" Target="../media/image27.png"/><Relationship Id="rId5" Type="http://schemas.openxmlformats.org/officeDocument/2006/relationships/image" Target="../media/image24.png"/><Relationship Id="rId15" Type="http://schemas.openxmlformats.org/officeDocument/2006/relationships/image" Target="../media/image29.png"/><Relationship Id="rId10" Type="http://schemas.openxmlformats.org/officeDocument/2006/relationships/hyperlink" Target="http://www.nspe.org/index.html" TargetMode="External"/><Relationship Id="rId4" Type="http://schemas.openxmlformats.org/officeDocument/2006/relationships/hyperlink" Target="http://www.acs.org/" TargetMode="External"/><Relationship Id="rId9" Type="http://schemas.openxmlformats.org/officeDocument/2006/relationships/image" Target="../media/image26.png"/><Relationship Id="rId14" Type="http://schemas.openxmlformats.org/officeDocument/2006/relationships/hyperlink" Target="http://www.maa.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s://implicit.harvard.edu/" TargetMode="External"/><Relationship Id="rId7"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hyperlink" Target="mailto:spreston@ursuline.ed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52400" y="1752600"/>
            <a:ext cx="8839200" cy="5120786"/>
          </a:xfrm>
          <a:prstGeom prst="rect">
            <a:avLst/>
          </a:prstGeom>
          <a:noFill/>
          <a:ln w="9525">
            <a:noFill/>
            <a:miter lim="800000"/>
            <a:headEnd/>
            <a:tailEnd/>
          </a:ln>
        </p:spPr>
      </p:pic>
      <p:sp>
        <p:nvSpPr>
          <p:cNvPr id="2" name="Title 1"/>
          <p:cNvSpPr>
            <a:spLocks noGrp="1"/>
          </p:cNvSpPr>
          <p:nvPr>
            <p:ph type="ctrTitle"/>
          </p:nvPr>
        </p:nvSpPr>
        <p:spPr>
          <a:xfrm>
            <a:off x="762000" y="-304800"/>
            <a:ext cx="7772400" cy="1470025"/>
          </a:xfrm>
        </p:spPr>
        <p:txBody>
          <a:bodyPr/>
          <a:lstStyle/>
          <a:p>
            <a:r>
              <a:rPr lang="en-US" b="1" dirty="0" smtClean="0">
                <a:solidFill>
                  <a:schemeClr val="accent1">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STEM Education:</a:t>
            </a:r>
            <a:endParaRPr lang="en-US" b="1" dirty="0">
              <a:solidFill>
                <a:schemeClr val="accent1">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3" name="Subtitle 2"/>
          <p:cNvSpPr>
            <a:spLocks noGrp="1"/>
          </p:cNvSpPr>
          <p:nvPr>
            <p:ph type="subTitle" idx="1"/>
          </p:nvPr>
        </p:nvSpPr>
        <p:spPr>
          <a:xfrm>
            <a:off x="152400" y="838200"/>
            <a:ext cx="8839200" cy="1752600"/>
          </a:xfrm>
        </p:spPr>
        <p:txBody>
          <a:bodyPr>
            <a:normAutofit/>
          </a:bodyPr>
          <a:lstStyle/>
          <a:p>
            <a:r>
              <a:rPr lang="en-US" sz="3600" dirty="0" smtClean="0">
                <a:solidFill>
                  <a:schemeClr val="accent1">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Why and how to encourage students to choose STEM fields</a:t>
            </a:r>
            <a:endParaRPr lang="en-US" sz="3600" dirty="0">
              <a:solidFill>
                <a:schemeClr val="accent1">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cstate="print"/>
          <a:srcRect/>
          <a:stretch>
            <a:fillRect/>
          </a:stretch>
        </p:blipFill>
        <p:spPr bwMode="auto">
          <a:xfrm>
            <a:off x="0" y="6096000"/>
            <a:ext cx="9220200" cy="762000"/>
          </a:xfrm>
          <a:prstGeom prst="rect">
            <a:avLst/>
          </a:prstGeom>
          <a:noFill/>
          <a:ln w="9525">
            <a:noFill/>
            <a:miter lim="800000"/>
            <a:headEnd/>
            <a:tailEnd/>
          </a:ln>
        </p:spPr>
      </p:pic>
    </p:spTree>
    <p:controls>
      <p:control spid="5123" name="ShockwaveFlash1" r:id="rId2" imgW="9142560" imgH="6095880"/>
    </p:controls>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3200" b="1" dirty="0" smtClean="0">
                <a:solidFill>
                  <a:schemeClr val="accent1">
                    <a:lumMod val="75000"/>
                  </a:schemeClr>
                </a:solidFill>
                <a:latin typeface="Verdana" pitchFamily="34" charset="0"/>
                <a:ea typeface="Verdana" pitchFamily="34" charset="0"/>
                <a:cs typeface="Verdana" pitchFamily="34" charset="0"/>
              </a:rPr>
              <a:t>How many STEM workers are needed?</a:t>
            </a:r>
            <a:endParaRPr lang="en-US" sz="3200" b="1" dirty="0">
              <a:solidFill>
                <a:schemeClr val="accent1">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990600"/>
            <a:ext cx="8229600" cy="5135563"/>
          </a:xfrm>
        </p:spPr>
        <p:txBody>
          <a:bodyPr>
            <a:normAutofit/>
          </a:bodyPr>
          <a:lstStyle/>
          <a:p>
            <a:pPr>
              <a:buNone/>
            </a:pPr>
            <a:r>
              <a:rPr lang="en-US" sz="2800" dirty="0" smtClean="0">
                <a:latin typeface="Times New Roman" pitchFamily="18" charset="0"/>
                <a:cs typeface="Times New Roman" pitchFamily="18" charset="0"/>
              </a:rPr>
              <a:t>How many would we have at current rate?</a:t>
            </a:r>
          </a:p>
          <a:p>
            <a:pPr lvl="1"/>
            <a:r>
              <a:rPr lang="en-US" sz="2400" dirty="0" smtClean="0">
                <a:latin typeface="Times New Roman" pitchFamily="18" charset="0"/>
                <a:cs typeface="Times New Roman" pitchFamily="18" charset="0"/>
              </a:rPr>
              <a:t>3 million STEM graduates in next decade</a:t>
            </a:r>
          </a:p>
          <a:p>
            <a:pPr lvl="1"/>
            <a:endParaRPr lang="en-US" sz="24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How many more are needed to maintain historical </a:t>
            </a:r>
          </a:p>
          <a:p>
            <a:pPr>
              <a:buNone/>
            </a:pPr>
            <a:r>
              <a:rPr lang="en-US" sz="2800" dirty="0" smtClean="0">
                <a:latin typeface="Times New Roman" pitchFamily="18" charset="0"/>
                <a:cs typeface="Times New Roman" pitchFamily="18" charset="0"/>
              </a:rPr>
              <a:t>pre-eminence in STEM fields?</a:t>
            </a:r>
          </a:p>
          <a:p>
            <a:pPr lvl="1"/>
            <a:r>
              <a:rPr lang="en-US" sz="2400" i="1" dirty="0" smtClean="0">
                <a:latin typeface="Times New Roman" pitchFamily="18" charset="0"/>
                <a:cs typeface="Times New Roman" pitchFamily="18" charset="0"/>
              </a:rPr>
              <a:t>1 million </a:t>
            </a:r>
            <a:r>
              <a:rPr lang="en-US" sz="2400" dirty="0" smtClean="0">
                <a:latin typeface="Times New Roman" pitchFamily="18" charset="0"/>
                <a:cs typeface="Times New Roman" pitchFamily="18" charset="0"/>
              </a:rPr>
              <a:t>more in next 10 years!  A 33% increase.</a:t>
            </a:r>
          </a:p>
          <a:p>
            <a:pPr lvl="1"/>
            <a:endParaRPr lang="en-US" sz="2400"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lvl="1">
              <a:buNone/>
            </a:pPr>
            <a:endParaRPr lang="en-US" sz="2400"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0" y="6096000"/>
            <a:ext cx="9220200" cy="762000"/>
          </a:xfrm>
          <a:prstGeom prst="rect">
            <a:avLst/>
          </a:prstGeom>
          <a:noFill/>
          <a:ln w="9525">
            <a:noFill/>
            <a:miter lim="800000"/>
            <a:headEnd/>
            <a:tailEnd/>
          </a:ln>
        </p:spPr>
      </p:pic>
      <p:cxnSp>
        <p:nvCxnSpPr>
          <p:cNvPr id="6" name="Straight Connector 5"/>
          <p:cNvCxnSpPr/>
          <p:nvPr/>
        </p:nvCxnSpPr>
        <p:spPr>
          <a:xfrm>
            <a:off x="0" y="762000"/>
            <a:ext cx="914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39938" name="Picture 2" descr="C:\Users\spreston\Pictures\NCW 2012\IMG_4803.JPG"/>
          <p:cNvPicPr>
            <a:picLocks noChangeAspect="1" noChangeArrowheads="1"/>
          </p:cNvPicPr>
          <p:nvPr/>
        </p:nvPicPr>
        <p:blipFill>
          <a:blip r:embed="rId4" cstate="print"/>
          <a:srcRect/>
          <a:stretch>
            <a:fillRect/>
          </a:stretch>
        </p:blipFill>
        <p:spPr bwMode="auto">
          <a:xfrm>
            <a:off x="126720" y="4267200"/>
            <a:ext cx="2997480" cy="1695450"/>
          </a:xfrm>
          <a:prstGeom prst="rect">
            <a:avLst/>
          </a:prstGeom>
          <a:noFill/>
        </p:spPr>
      </p:pic>
      <p:pic>
        <p:nvPicPr>
          <p:cNvPr id="39939" name="Picture 3" descr="C:\Users\spreston\Pictures\NCW 2012\IMG_4878 (1).JPG"/>
          <p:cNvPicPr>
            <a:picLocks noChangeAspect="1" noChangeArrowheads="1"/>
          </p:cNvPicPr>
          <p:nvPr/>
        </p:nvPicPr>
        <p:blipFill>
          <a:blip r:embed="rId5" cstate="print"/>
          <a:srcRect/>
          <a:stretch>
            <a:fillRect/>
          </a:stretch>
        </p:blipFill>
        <p:spPr bwMode="auto">
          <a:xfrm>
            <a:off x="7010400" y="4267200"/>
            <a:ext cx="1981200" cy="1685685"/>
          </a:xfrm>
          <a:prstGeom prst="rect">
            <a:avLst/>
          </a:prstGeom>
          <a:noFill/>
        </p:spPr>
      </p:pic>
      <p:pic>
        <p:nvPicPr>
          <p:cNvPr id="39940" name="Picture 4" descr="C:\Users\spreston\Pictures\NCW 2012\IMG_4848.JPG"/>
          <p:cNvPicPr>
            <a:picLocks noChangeAspect="1" noChangeArrowheads="1"/>
          </p:cNvPicPr>
          <p:nvPr/>
        </p:nvPicPr>
        <p:blipFill>
          <a:blip r:embed="rId6" cstate="print"/>
          <a:srcRect/>
          <a:stretch>
            <a:fillRect/>
          </a:stretch>
        </p:blipFill>
        <p:spPr bwMode="auto">
          <a:xfrm>
            <a:off x="5550977" y="4267200"/>
            <a:ext cx="1307023" cy="1676400"/>
          </a:xfrm>
          <a:prstGeom prst="rect">
            <a:avLst/>
          </a:prstGeom>
          <a:noFill/>
        </p:spPr>
      </p:pic>
      <p:sp>
        <p:nvSpPr>
          <p:cNvPr id="9" name="Rectangle 8"/>
          <p:cNvSpPr/>
          <p:nvPr/>
        </p:nvSpPr>
        <p:spPr>
          <a:xfrm>
            <a:off x="3276600" y="4267200"/>
            <a:ext cx="99060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19600" y="4267200"/>
            <a:ext cx="9906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76600" y="5181600"/>
            <a:ext cx="990600" cy="76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419600" y="5181600"/>
            <a:ext cx="990600" cy="762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3200" b="1" dirty="0" smtClean="0">
                <a:solidFill>
                  <a:schemeClr val="accent1">
                    <a:lumMod val="75000"/>
                  </a:schemeClr>
                </a:solidFill>
                <a:latin typeface="Verdana" pitchFamily="34" charset="0"/>
                <a:ea typeface="Verdana" pitchFamily="34" charset="0"/>
                <a:cs typeface="Verdana" pitchFamily="34" charset="0"/>
              </a:rPr>
              <a:t>What fields are in high demand? </a:t>
            </a:r>
            <a:endParaRPr lang="en-US" sz="3200" b="1" dirty="0">
              <a:solidFill>
                <a:schemeClr val="accent1">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304800" y="1447800"/>
            <a:ext cx="8229600" cy="4678363"/>
          </a:xfrm>
        </p:spPr>
        <p:txBody>
          <a:bodyPr>
            <a:normAutofit/>
          </a:bodyPr>
          <a:lstStyle/>
          <a:p>
            <a:pPr marL="0" indent="0">
              <a:buNone/>
            </a:pPr>
            <a:r>
              <a:rPr lang="en-US" sz="2800" dirty="0">
                <a:latin typeface="Times New Roman" pitchFamily="18" charset="0"/>
                <a:cs typeface="Times New Roman" pitchFamily="18" charset="0"/>
              </a:rPr>
              <a:t>Ranked by median starting pay, median mid-career </a:t>
            </a:r>
            <a:r>
              <a:rPr lang="en-US" sz="2800" dirty="0" smtClean="0">
                <a:latin typeface="Times New Roman" pitchFamily="18" charset="0"/>
                <a:cs typeface="Times New Roman" pitchFamily="18" charset="0"/>
              </a:rPr>
              <a:t>pay, </a:t>
            </a:r>
            <a:r>
              <a:rPr lang="en-US" sz="2800" dirty="0">
                <a:latin typeface="Times New Roman" pitchFamily="18" charset="0"/>
                <a:cs typeface="Times New Roman" pitchFamily="18" charset="0"/>
              </a:rPr>
              <a:t>growth in </a:t>
            </a:r>
            <a:r>
              <a:rPr lang="en-US" sz="2800" dirty="0" smtClean="0">
                <a:latin typeface="Times New Roman" pitchFamily="18" charset="0"/>
                <a:cs typeface="Times New Roman" pitchFamily="18" charset="0"/>
              </a:rPr>
              <a:t>salary, </a:t>
            </a:r>
            <a:r>
              <a:rPr lang="en-US" sz="2800" dirty="0">
                <a:latin typeface="Times New Roman" pitchFamily="18" charset="0"/>
                <a:cs typeface="Times New Roman" pitchFamily="18" charset="0"/>
              </a:rPr>
              <a:t>and wealth of job </a:t>
            </a:r>
            <a:r>
              <a:rPr lang="en-US" sz="2800" dirty="0" smtClean="0">
                <a:latin typeface="Times New Roman" pitchFamily="18" charset="0"/>
                <a:cs typeface="Times New Roman" pitchFamily="18" charset="0"/>
              </a:rPr>
              <a:t>opportunities:</a:t>
            </a:r>
          </a:p>
          <a:p>
            <a:pPr marL="0" indent="0">
              <a:buNone/>
            </a:pPr>
            <a:endParaRPr lang="en-US" sz="2800" dirty="0" smtClean="0">
              <a:latin typeface="Times New Roman" pitchFamily="18" charset="0"/>
              <a:cs typeface="Times New Roman" pitchFamily="18" charset="0"/>
            </a:endParaRPr>
          </a:p>
          <a:p>
            <a:pPr marL="569913" indent="-344488">
              <a:buFont typeface="+mj-lt"/>
              <a:buAutoNum type="arabicPeriod"/>
            </a:pPr>
            <a:r>
              <a:rPr lang="en-US" sz="2800" dirty="0" smtClean="0">
                <a:latin typeface="Times New Roman" pitchFamily="18" charset="0"/>
                <a:cs typeface="Times New Roman" pitchFamily="18" charset="0"/>
              </a:rPr>
              <a:t>Biomedical Engineering</a:t>
            </a:r>
          </a:p>
          <a:p>
            <a:pPr marL="569913" indent="-344488">
              <a:buFont typeface="+mj-lt"/>
              <a:buAutoNum type="arabicPeriod"/>
            </a:pPr>
            <a:r>
              <a:rPr lang="en-US" sz="2800" dirty="0" smtClean="0">
                <a:latin typeface="Times New Roman" pitchFamily="18" charset="0"/>
                <a:cs typeface="Times New Roman" pitchFamily="18" charset="0"/>
              </a:rPr>
              <a:t>Biochemistry</a:t>
            </a:r>
          </a:p>
          <a:p>
            <a:pPr marL="569913" indent="-344488">
              <a:buFont typeface="+mj-lt"/>
              <a:buAutoNum type="arabicPeriod"/>
            </a:pPr>
            <a:r>
              <a:rPr lang="en-US" sz="2800" dirty="0" smtClean="0">
                <a:latin typeface="Times New Roman" pitchFamily="18" charset="0"/>
                <a:cs typeface="Times New Roman" pitchFamily="18" charset="0"/>
              </a:rPr>
              <a:t>Computer Science</a:t>
            </a:r>
          </a:p>
          <a:p>
            <a:pPr marL="569913" indent="-344488">
              <a:buFont typeface="+mj-lt"/>
              <a:buAutoNum type="arabicPeriod"/>
            </a:pPr>
            <a:r>
              <a:rPr lang="en-US" sz="2800" dirty="0" smtClean="0">
                <a:latin typeface="Times New Roman" pitchFamily="18" charset="0"/>
                <a:cs typeface="Times New Roman" pitchFamily="18" charset="0"/>
              </a:rPr>
              <a:t>Software Engineering</a:t>
            </a:r>
          </a:p>
          <a:p>
            <a:pPr marL="569913" indent="-344488">
              <a:buFont typeface="+mj-lt"/>
              <a:buAutoNum type="arabicPeriod"/>
            </a:pPr>
            <a:r>
              <a:rPr lang="en-US" sz="2800" dirty="0" smtClean="0">
                <a:latin typeface="Times New Roman" pitchFamily="18" charset="0"/>
                <a:cs typeface="Times New Roman" pitchFamily="18" charset="0"/>
              </a:rPr>
              <a:t>Environmental Engineering</a:t>
            </a:r>
          </a:p>
          <a:p>
            <a:pPr marL="569913" indent="-344488">
              <a:buFont typeface="+mj-lt"/>
              <a:buAutoNum type="arabicPeriod"/>
            </a:pPr>
            <a:r>
              <a:rPr lang="en-US" sz="2800" dirty="0" smtClean="0">
                <a:latin typeface="Times New Roman" pitchFamily="18" charset="0"/>
                <a:cs typeface="Times New Roman" pitchFamily="18" charset="0"/>
              </a:rPr>
              <a:t>Civil Engineering</a:t>
            </a:r>
          </a:p>
          <a:p>
            <a:pPr marL="514350" indent="-514350">
              <a:buNone/>
            </a:pPr>
            <a:endParaRPr lang="en-US" sz="2800" dirty="0" smtClean="0">
              <a:latin typeface="Times New Roman" pitchFamily="18" charset="0"/>
              <a:cs typeface="Times New Roman" pitchFamily="18" charset="0"/>
            </a:endParaRPr>
          </a:p>
          <a:p>
            <a:pPr marL="514350" indent="-514350">
              <a:buFont typeface="+mj-lt"/>
              <a:buAutoNum type="arabicPeriod"/>
            </a:pPr>
            <a:endParaRPr lang="en-US" sz="2800" dirty="0" smtClean="0">
              <a:latin typeface="Times New Roman" pitchFamily="18" charset="0"/>
              <a:cs typeface="Times New Roman" pitchFamily="18" charset="0"/>
            </a:endParaRPr>
          </a:p>
          <a:p>
            <a:pPr marL="514350" indent="-514350">
              <a:buFont typeface="+mj-lt"/>
              <a:buAutoNum type="arabicPeriod"/>
            </a:pPr>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0" y="6096000"/>
            <a:ext cx="9220200" cy="762000"/>
          </a:xfrm>
          <a:prstGeom prst="rect">
            <a:avLst/>
          </a:prstGeom>
          <a:noFill/>
          <a:ln w="9525">
            <a:noFill/>
            <a:miter lim="800000"/>
            <a:headEnd/>
            <a:tailEnd/>
          </a:ln>
        </p:spPr>
      </p:pic>
      <p:cxnSp>
        <p:nvCxnSpPr>
          <p:cNvPr id="6" name="Straight Connector 5"/>
          <p:cNvCxnSpPr/>
          <p:nvPr/>
        </p:nvCxnSpPr>
        <p:spPr>
          <a:xfrm>
            <a:off x="0" y="762000"/>
            <a:ext cx="914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5800" y="762000"/>
            <a:ext cx="7774051" cy="584775"/>
          </a:xfrm>
          <a:prstGeom prst="rect">
            <a:avLst/>
          </a:prstGeom>
          <a:noFill/>
        </p:spPr>
        <p:txBody>
          <a:bodyPr wrap="none" rtlCol="0">
            <a:spAutoFit/>
          </a:bodyPr>
          <a:lstStyle/>
          <a:p>
            <a:r>
              <a:rPr lang="en-US" sz="3200" dirty="0" smtClean="0">
                <a:solidFill>
                  <a:schemeClr val="accent1">
                    <a:lumMod val="75000"/>
                  </a:schemeClr>
                </a:solidFill>
                <a:latin typeface="Verdana" pitchFamily="34" charset="0"/>
                <a:ea typeface="Verdana" pitchFamily="34" charset="0"/>
                <a:cs typeface="Verdana" pitchFamily="34" charset="0"/>
              </a:rPr>
              <a:t>The 15 Most Valuable College Majors</a:t>
            </a:r>
            <a:endParaRPr lang="en-US" sz="3200" dirty="0">
              <a:solidFill>
                <a:schemeClr val="accent1">
                  <a:lumMod val="75000"/>
                </a:schemeClr>
              </a:solidFill>
              <a:latin typeface="Verdana" pitchFamily="34" charset="0"/>
              <a:ea typeface="Verdana" pitchFamily="34" charset="0"/>
              <a:cs typeface="Verdana" pitchFamily="34" charset="0"/>
            </a:endParaRPr>
          </a:p>
        </p:txBody>
      </p:sp>
      <p:pic>
        <p:nvPicPr>
          <p:cNvPr id="45058" name="Picture 2" descr="H:\Chem Dept Pictures\SSS 2007 photos\SSS UC 7-7-07\SSS Participants.jpg"/>
          <p:cNvPicPr>
            <a:picLocks noChangeAspect="1" noChangeArrowheads="1"/>
          </p:cNvPicPr>
          <p:nvPr/>
        </p:nvPicPr>
        <p:blipFill>
          <a:blip r:embed="rId4" cstate="print"/>
          <a:srcRect/>
          <a:stretch>
            <a:fillRect/>
          </a:stretch>
        </p:blipFill>
        <p:spPr bwMode="auto">
          <a:xfrm>
            <a:off x="5105400" y="3009900"/>
            <a:ext cx="3810000" cy="2857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3200" b="1" dirty="0" smtClean="0">
                <a:solidFill>
                  <a:schemeClr val="accent1">
                    <a:lumMod val="75000"/>
                  </a:schemeClr>
                </a:solidFill>
                <a:latin typeface="Verdana" pitchFamily="34" charset="0"/>
                <a:ea typeface="Verdana" pitchFamily="34" charset="0"/>
                <a:cs typeface="Verdana" pitchFamily="34" charset="0"/>
              </a:rPr>
              <a:t>What fields are in high demand? </a:t>
            </a:r>
            <a:endParaRPr lang="en-US" sz="3200" b="1" dirty="0">
              <a:solidFill>
                <a:schemeClr val="accent1">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3429000" y="1447800"/>
            <a:ext cx="7239000" cy="4678363"/>
          </a:xfrm>
        </p:spPr>
        <p:txBody>
          <a:bodyPr>
            <a:normAutofit/>
          </a:bodyPr>
          <a:lstStyle/>
          <a:p>
            <a:pPr marL="514350" indent="-514350">
              <a:buFont typeface="+mj-lt"/>
              <a:buAutoNum type="arabicPeriod" startAt="7"/>
            </a:pPr>
            <a:r>
              <a:rPr lang="en-US" sz="2800" dirty="0" smtClean="0">
                <a:latin typeface="Times New Roman" pitchFamily="18" charset="0"/>
                <a:cs typeface="Times New Roman" pitchFamily="18" charset="0"/>
              </a:rPr>
              <a:t>Geology</a:t>
            </a:r>
          </a:p>
          <a:p>
            <a:pPr marL="514350" indent="-514350">
              <a:buFont typeface="+mj-lt"/>
              <a:buAutoNum type="arabicPeriod" startAt="7"/>
            </a:pPr>
            <a:r>
              <a:rPr lang="en-US" sz="2800" dirty="0" smtClean="0">
                <a:latin typeface="Times New Roman" pitchFamily="18" charset="0"/>
                <a:cs typeface="Times New Roman" pitchFamily="18" charset="0"/>
              </a:rPr>
              <a:t>Management Information Systems</a:t>
            </a:r>
          </a:p>
          <a:p>
            <a:pPr marL="514350" indent="-514350">
              <a:buFont typeface="+mj-lt"/>
              <a:buAutoNum type="arabicPeriod" startAt="7"/>
            </a:pPr>
            <a:r>
              <a:rPr lang="en-US" sz="2800" dirty="0" smtClean="0">
                <a:latin typeface="Times New Roman" pitchFamily="18" charset="0"/>
                <a:cs typeface="Times New Roman" pitchFamily="18" charset="0"/>
              </a:rPr>
              <a:t>Petroleum Engineering</a:t>
            </a:r>
          </a:p>
          <a:p>
            <a:pPr marL="514350" indent="-514350">
              <a:buFont typeface="+mj-lt"/>
              <a:buAutoNum type="arabicPeriod" startAt="7"/>
            </a:pPr>
            <a:r>
              <a:rPr lang="en-US" sz="2800" dirty="0" smtClean="0">
                <a:latin typeface="Times New Roman" pitchFamily="18" charset="0"/>
                <a:cs typeface="Times New Roman" pitchFamily="18" charset="0"/>
              </a:rPr>
              <a:t>Applied Mathematics</a:t>
            </a:r>
          </a:p>
          <a:p>
            <a:pPr marL="514350" indent="-514350">
              <a:buFont typeface="+mj-lt"/>
              <a:buAutoNum type="arabicPeriod" startAt="7"/>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Mathematics</a:t>
            </a:r>
          </a:p>
          <a:p>
            <a:pPr marL="514350" indent="-514350">
              <a:buFont typeface="+mj-lt"/>
              <a:buAutoNum type="arabicPeriod" startAt="7"/>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Construction Management</a:t>
            </a:r>
          </a:p>
          <a:p>
            <a:pPr marL="514350" indent="-514350">
              <a:buFont typeface="+mj-lt"/>
              <a:buAutoNum type="arabicPeriod" startAt="7"/>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Finance</a:t>
            </a:r>
            <a:endParaRPr lang="en-US" sz="2800" dirty="0">
              <a:latin typeface="Times New Roman" pitchFamily="18" charset="0"/>
              <a:cs typeface="Times New Roman" pitchFamily="18" charset="0"/>
            </a:endParaRPr>
          </a:p>
          <a:p>
            <a:pPr marL="514350" indent="-514350">
              <a:buFont typeface="+mj-lt"/>
              <a:buAutoNum type="arabicPeriod" startAt="7"/>
            </a:pPr>
            <a:r>
              <a:rPr lang="en-US" sz="2800" dirty="0" smtClean="0">
                <a:latin typeface="Times New Roman" pitchFamily="18" charset="0"/>
                <a:cs typeface="Times New Roman" pitchFamily="18" charset="0"/>
              </a:rPr>
              <a:t> Physics</a:t>
            </a:r>
          </a:p>
          <a:p>
            <a:pPr marL="514350" indent="-514350">
              <a:buFont typeface="+mj-lt"/>
              <a:buAutoNum type="arabicPeriod" startAt="7"/>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Statistics</a:t>
            </a:r>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0" y="6096000"/>
            <a:ext cx="9220200" cy="762000"/>
          </a:xfrm>
          <a:prstGeom prst="rect">
            <a:avLst/>
          </a:prstGeom>
          <a:noFill/>
          <a:ln w="9525">
            <a:noFill/>
            <a:miter lim="800000"/>
            <a:headEnd/>
            <a:tailEnd/>
          </a:ln>
        </p:spPr>
      </p:pic>
      <p:cxnSp>
        <p:nvCxnSpPr>
          <p:cNvPr id="6" name="Straight Connector 5"/>
          <p:cNvCxnSpPr/>
          <p:nvPr/>
        </p:nvCxnSpPr>
        <p:spPr>
          <a:xfrm>
            <a:off x="0" y="762000"/>
            <a:ext cx="914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5800" y="762000"/>
            <a:ext cx="7774051" cy="584775"/>
          </a:xfrm>
          <a:prstGeom prst="rect">
            <a:avLst/>
          </a:prstGeom>
          <a:noFill/>
        </p:spPr>
        <p:txBody>
          <a:bodyPr wrap="none" rtlCol="0">
            <a:spAutoFit/>
          </a:bodyPr>
          <a:lstStyle/>
          <a:p>
            <a:r>
              <a:rPr lang="en-US" sz="3200" dirty="0" smtClean="0">
                <a:solidFill>
                  <a:schemeClr val="accent1">
                    <a:lumMod val="75000"/>
                  </a:schemeClr>
                </a:solidFill>
                <a:latin typeface="Verdana" pitchFamily="34" charset="0"/>
                <a:ea typeface="Verdana" pitchFamily="34" charset="0"/>
                <a:cs typeface="Verdana" pitchFamily="34" charset="0"/>
              </a:rPr>
              <a:t>The 15 Most Valuable College Majors</a:t>
            </a:r>
            <a:endParaRPr lang="en-US" sz="3200" dirty="0">
              <a:solidFill>
                <a:schemeClr val="accent1">
                  <a:lumMod val="75000"/>
                </a:schemeClr>
              </a:solidFill>
              <a:latin typeface="Verdana" pitchFamily="34" charset="0"/>
              <a:ea typeface="Verdana" pitchFamily="34" charset="0"/>
              <a:cs typeface="Verdana" pitchFamily="34" charset="0"/>
            </a:endParaRPr>
          </a:p>
        </p:txBody>
      </p:sp>
      <p:pic>
        <p:nvPicPr>
          <p:cNvPr id="41986" name="Picture 2" descr="C:\Users\spreston\Pictures\NCW 2012\IMG_4801.JPG"/>
          <p:cNvPicPr>
            <a:picLocks noChangeAspect="1" noChangeArrowheads="1"/>
          </p:cNvPicPr>
          <p:nvPr/>
        </p:nvPicPr>
        <p:blipFill>
          <a:blip r:embed="rId4" cstate="print"/>
          <a:srcRect/>
          <a:stretch>
            <a:fillRect/>
          </a:stretch>
        </p:blipFill>
        <p:spPr bwMode="auto">
          <a:xfrm>
            <a:off x="228600" y="2209799"/>
            <a:ext cx="3014751" cy="25908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2590800"/>
            <a:ext cx="8001000" cy="2590800"/>
          </a:xfrm>
          <a:prstGeom prst="rect">
            <a:avLst/>
          </a:prstGeom>
          <a:solidFill>
            <a:schemeClr val="accent4">
              <a:lumMod val="60000"/>
              <a:lumOff val="4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 y="-152400"/>
            <a:ext cx="9372600" cy="1143000"/>
          </a:xfrm>
        </p:spPr>
        <p:txBody>
          <a:bodyPr>
            <a:normAutofit/>
          </a:bodyPr>
          <a:lstStyle/>
          <a:p>
            <a:r>
              <a:rPr lang="en-US" sz="3000" b="1" dirty="0" smtClean="0">
                <a:solidFill>
                  <a:schemeClr val="accent1">
                    <a:lumMod val="75000"/>
                  </a:schemeClr>
                </a:solidFill>
                <a:latin typeface="Verdana" pitchFamily="34" charset="0"/>
                <a:ea typeface="Verdana" pitchFamily="34" charset="0"/>
                <a:cs typeface="Verdana" pitchFamily="34" charset="0"/>
              </a:rPr>
              <a:t>STEM Education: Why should we care?</a:t>
            </a:r>
            <a:endParaRPr lang="en-US" sz="3000" b="1" dirty="0">
              <a:solidFill>
                <a:schemeClr val="accent1">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990600"/>
            <a:ext cx="8229600" cy="5135563"/>
          </a:xfrm>
        </p:spPr>
        <p:txBody>
          <a:bodyPr>
            <a:normAutofit/>
          </a:bodyPr>
          <a:lstStyle/>
          <a:p>
            <a:pPr>
              <a:buNone/>
            </a:pP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STEM-related skills are not just a source of jobs, they are a source of high-paying jobs:</a:t>
            </a:r>
          </a:p>
          <a:p>
            <a:pPr>
              <a:buNone/>
            </a:pPr>
            <a:endParaRPr lang="en-US" sz="2800" dirty="0" smtClean="0">
              <a:latin typeface="Times New Roman" pitchFamily="18" charset="0"/>
              <a:cs typeface="Times New Roman" pitchFamily="18" charset="0"/>
            </a:endParaRPr>
          </a:p>
          <a:p>
            <a:pPr indent="-61913"/>
            <a:r>
              <a:rPr lang="en-US" sz="2800" dirty="0"/>
              <a:t> </a:t>
            </a:r>
            <a:r>
              <a:rPr lang="en-US" sz="2800" dirty="0" smtClean="0"/>
              <a:t> 65% with Bachelors‘ in </a:t>
            </a:r>
            <a:r>
              <a:rPr lang="en-US" sz="2800" dirty="0"/>
              <a:t>STEM </a:t>
            </a:r>
            <a:r>
              <a:rPr lang="en-US" sz="2800" dirty="0" smtClean="0"/>
              <a:t>fields earn </a:t>
            </a:r>
            <a:r>
              <a:rPr lang="en-US" sz="2800" dirty="0"/>
              <a:t>more than Master's degrees in non-STEM </a:t>
            </a:r>
            <a:r>
              <a:rPr lang="en-US" sz="2800" dirty="0" smtClean="0"/>
              <a:t>occupations.</a:t>
            </a:r>
          </a:p>
          <a:p>
            <a:pPr indent="-61913"/>
            <a:r>
              <a:rPr lang="en-US" sz="2800" dirty="0" smtClean="0"/>
              <a:t>  47% with Bachelor's </a:t>
            </a:r>
            <a:r>
              <a:rPr lang="en-US" sz="2800" dirty="0"/>
              <a:t>degrees in STEM occupations earn more than PhDs in non-STEM occupations</a:t>
            </a:r>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0" y="6096000"/>
            <a:ext cx="9220200" cy="762000"/>
          </a:xfrm>
          <a:prstGeom prst="rect">
            <a:avLst/>
          </a:prstGeom>
          <a:noFill/>
          <a:ln w="9525">
            <a:noFill/>
            <a:miter lim="800000"/>
            <a:headEnd/>
            <a:tailEnd/>
          </a:ln>
        </p:spPr>
      </p:pic>
      <p:cxnSp>
        <p:nvCxnSpPr>
          <p:cNvPr id="6" name="Straight Connector 5"/>
          <p:cNvCxnSpPr/>
          <p:nvPr/>
        </p:nvCxnSpPr>
        <p:spPr>
          <a:xfrm>
            <a:off x="0" y="762000"/>
            <a:ext cx="914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5687" y="762000"/>
            <a:ext cx="7567713" cy="584775"/>
          </a:xfrm>
          <a:prstGeom prst="rect">
            <a:avLst/>
          </a:prstGeom>
          <a:noFill/>
        </p:spPr>
        <p:txBody>
          <a:bodyPr wrap="none" rtlCol="0">
            <a:spAutoFit/>
          </a:bodyPr>
          <a:lstStyle/>
          <a:p>
            <a:r>
              <a:rPr lang="en-US" sz="3200" dirty="0" smtClean="0">
                <a:solidFill>
                  <a:schemeClr val="accent1">
                    <a:lumMod val="75000"/>
                  </a:schemeClr>
                </a:solidFill>
                <a:latin typeface="Verdana" pitchFamily="34" charset="0"/>
                <a:ea typeface="Verdana" pitchFamily="34" charset="0"/>
                <a:cs typeface="Verdana" pitchFamily="34" charset="0"/>
              </a:rPr>
              <a:t>Because that’s where the money is!</a:t>
            </a:r>
            <a:endParaRPr lang="en-US" sz="3200" dirty="0">
              <a:solidFill>
                <a:schemeClr val="accent1">
                  <a:lumMod val="75000"/>
                </a:schemeClr>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3000" b="1" dirty="0" smtClean="0">
                <a:solidFill>
                  <a:schemeClr val="accent1">
                    <a:lumMod val="75000"/>
                  </a:schemeClr>
                </a:solidFill>
                <a:latin typeface="Verdana" pitchFamily="34" charset="0"/>
                <a:ea typeface="Verdana" pitchFamily="34" charset="0"/>
                <a:cs typeface="Verdana" pitchFamily="34" charset="0"/>
              </a:rPr>
              <a:t>STEM Education: Why should we care?</a:t>
            </a:r>
            <a:endParaRPr lang="en-US" sz="3000" b="1" dirty="0">
              <a:solidFill>
                <a:schemeClr val="accent1">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228600" y="990600"/>
            <a:ext cx="3657600" cy="5135563"/>
          </a:xfrm>
        </p:spPr>
        <p:txBody>
          <a:bodyPr>
            <a:normAutofit/>
          </a:bodyPr>
          <a:lstStyle/>
          <a:p>
            <a:pPr marL="0" indent="0">
              <a:buNone/>
            </a:pPr>
            <a:r>
              <a:rPr lang="en-US" sz="2800" dirty="0" smtClean="0">
                <a:latin typeface="Times New Roman" pitchFamily="18" charset="0"/>
                <a:cs typeface="Times New Roman" pitchFamily="18" charset="0"/>
              </a:rPr>
              <a:t>For computer science/ math graduates compared to the national average:</a:t>
            </a:r>
          </a:p>
          <a:p>
            <a:pPr marL="236538" indent="-236538"/>
            <a:r>
              <a:rPr lang="en-US" sz="2400" dirty="0" smtClean="0">
                <a:latin typeface="Times New Roman" pitchFamily="18" charset="0"/>
                <a:cs typeface="Times New Roman" pitchFamily="18" charset="0"/>
              </a:rPr>
              <a:t>Overall employment rate is higher</a:t>
            </a:r>
            <a:r>
              <a:rPr lang="en-US" sz="2400" dirty="0" smtClean="0"/>
              <a:t>.</a:t>
            </a:r>
          </a:p>
          <a:p>
            <a:pPr marL="236538" indent="-236538"/>
            <a:r>
              <a:rPr lang="en-US" sz="2400" dirty="0" smtClean="0">
                <a:latin typeface="Times New Roman" pitchFamily="18" charset="0"/>
                <a:cs typeface="Times New Roman" pitchFamily="18" charset="0"/>
              </a:rPr>
              <a:t>Median annual income    is higher.</a:t>
            </a:r>
          </a:p>
          <a:p>
            <a:pPr marL="236538" indent="-236538"/>
            <a:r>
              <a:rPr lang="en-US" sz="2400" dirty="0" smtClean="0">
                <a:latin typeface="Times New Roman" pitchFamily="18" charset="0"/>
                <a:cs typeface="Times New Roman" pitchFamily="18" charset="0"/>
              </a:rPr>
              <a:t>Lower percentage working jobs that do not require a college degree.</a:t>
            </a:r>
            <a:endParaRPr lang="en-US"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0" y="6096000"/>
            <a:ext cx="9220200" cy="762000"/>
          </a:xfrm>
          <a:prstGeom prst="rect">
            <a:avLst/>
          </a:prstGeom>
          <a:noFill/>
          <a:ln w="9525">
            <a:noFill/>
            <a:miter lim="800000"/>
            <a:headEnd/>
            <a:tailEnd/>
          </a:ln>
        </p:spPr>
      </p:pic>
      <p:cxnSp>
        <p:nvCxnSpPr>
          <p:cNvPr id="6" name="Straight Connector 5"/>
          <p:cNvCxnSpPr/>
          <p:nvPr/>
        </p:nvCxnSpPr>
        <p:spPr>
          <a:xfrm>
            <a:off x="0" y="762000"/>
            <a:ext cx="914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4" cstate="print"/>
          <a:srcRect/>
          <a:stretch>
            <a:fillRect/>
          </a:stretch>
        </p:blipFill>
        <p:spPr bwMode="auto">
          <a:xfrm>
            <a:off x="3831158" y="914400"/>
            <a:ext cx="5312843" cy="502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3000" b="1" dirty="0" smtClean="0">
                <a:solidFill>
                  <a:schemeClr val="accent1">
                    <a:lumMod val="75000"/>
                  </a:schemeClr>
                </a:solidFill>
                <a:latin typeface="Verdana" pitchFamily="34" charset="0"/>
                <a:ea typeface="Verdana" pitchFamily="34" charset="0"/>
                <a:cs typeface="Verdana" pitchFamily="34" charset="0"/>
              </a:rPr>
              <a:t>STEM Education: Why should we care? </a:t>
            </a:r>
            <a:endParaRPr lang="en-US" sz="3000" b="1" dirty="0">
              <a:solidFill>
                <a:schemeClr val="accent1">
                  <a:lumMod val="75000"/>
                </a:schemeClr>
              </a:solidFill>
              <a:latin typeface="Verdana" pitchFamily="34" charset="0"/>
              <a:ea typeface="Verdana" pitchFamily="34" charset="0"/>
              <a:cs typeface="Verdana" pitchFamily="34" charset="0"/>
            </a:endParaRPr>
          </a:p>
        </p:txBody>
      </p:sp>
      <p:graphicFrame>
        <p:nvGraphicFramePr>
          <p:cNvPr id="7" name="Content Placeholder 6"/>
          <p:cNvGraphicFramePr>
            <a:graphicFrameLocks noGrp="1"/>
          </p:cNvGraphicFramePr>
          <p:nvPr>
            <p:ph idx="1"/>
          </p:nvPr>
        </p:nvGraphicFramePr>
        <p:xfrm>
          <a:off x="457200" y="2362200"/>
          <a:ext cx="8229600" cy="310896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sz="2800" dirty="0" smtClean="0"/>
                        <a:t>Field</a:t>
                      </a:r>
                      <a:endParaRPr lang="en-US" sz="2800" dirty="0"/>
                    </a:p>
                  </a:txBody>
                  <a:tcPr/>
                </a:tc>
                <a:tc>
                  <a:txBody>
                    <a:bodyPr/>
                    <a:lstStyle/>
                    <a:p>
                      <a:r>
                        <a:rPr lang="en-US" sz="2800" dirty="0" smtClean="0"/>
                        <a:t>Average</a:t>
                      </a:r>
                      <a:r>
                        <a:rPr lang="en-US" sz="2800" baseline="0" dirty="0" smtClean="0"/>
                        <a:t> Starting Salary</a:t>
                      </a:r>
                      <a:endParaRPr lang="en-US" sz="2800" dirty="0"/>
                    </a:p>
                  </a:txBody>
                  <a:tcPr/>
                </a:tc>
              </a:tr>
              <a:tr h="370840">
                <a:tc>
                  <a:txBody>
                    <a:bodyPr/>
                    <a:lstStyle/>
                    <a:p>
                      <a:r>
                        <a:rPr lang="en-US" sz="2800" dirty="0" smtClean="0"/>
                        <a:t>Chemical</a:t>
                      </a:r>
                      <a:r>
                        <a:rPr lang="en-US" sz="2800" baseline="0" dirty="0" smtClean="0"/>
                        <a:t> Engineering</a:t>
                      </a:r>
                    </a:p>
                  </a:txBody>
                  <a:tcPr/>
                </a:tc>
                <a:tc>
                  <a:txBody>
                    <a:bodyPr/>
                    <a:lstStyle/>
                    <a:p>
                      <a:pPr algn="ctr"/>
                      <a:r>
                        <a:rPr lang="en-US" sz="2800" dirty="0" smtClean="0"/>
                        <a:t>$64,500</a:t>
                      </a:r>
                      <a:endParaRPr lang="en-US" sz="2800" dirty="0"/>
                    </a:p>
                  </a:txBody>
                  <a:tcPr/>
                </a:tc>
              </a:tr>
              <a:tr h="370840">
                <a:tc>
                  <a:txBody>
                    <a:bodyPr/>
                    <a:lstStyle/>
                    <a:p>
                      <a:r>
                        <a:rPr lang="en-US" sz="2800" dirty="0" smtClean="0"/>
                        <a:t>Applied Mathematics</a:t>
                      </a:r>
                      <a:endParaRPr lang="en-US" sz="2800" dirty="0"/>
                    </a:p>
                  </a:txBody>
                  <a:tcPr/>
                </a:tc>
                <a:tc>
                  <a:txBody>
                    <a:bodyPr/>
                    <a:lstStyle/>
                    <a:p>
                      <a:pPr algn="ctr"/>
                      <a:r>
                        <a:rPr lang="en-US" sz="2800" dirty="0" smtClean="0"/>
                        <a:t>$52,600</a:t>
                      </a:r>
                    </a:p>
                  </a:txBody>
                  <a:tcPr/>
                </a:tc>
              </a:tr>
              <a:tr h="370840">
                <a:tc>
                  <a:txBody>
                    <a:bodyPr/>
                    <a:lstStyle/>
                    <a:p>
                      <a:r>
                        <a:rPr lang="en-US" sz="2800" dirty="0" smtClean="0"/>
                        <a:t>Chemistry</a:t>
                      </a:r>
                      <a:endParaRPr lang="en-US" sz="2800" dirty="0"/>
                    </a:p>
                  </a:txBody>
                  <a:tcPr/>
                </a:tc>
                <a:tc>
                  <a:txBody>
                    <a:bodyPr/>
                    <a:lstStyle/>
                    <a:p>
                      <a:pPr algn="ctr"/>
                      <a:r>
                        <a:rPr lang="en-US" sz="2800" dirty="0" smtClean="0"/>
                        <a:t>$42,000</a:t>
                      </a:r>
                      <a:endParaRPr lang="en-US" sz="2800" dirty="0"/>
                    </a:p>
                  </a:txBody>
                  <a:tcPr/>
                </a:tc>
              </a:tr>
              <a:tr h="370840">
                <a:tc>
                  <a:txBody>
                    <a:bodyPr/>
                    <a:lstStyle/>
                    <a:p>
                      <a:r>
                        <a:rPr lang="en-US" sz="2800" dirty="0" smtClean="0"/>
                        <a:t>Biology</a:t>
                      </a:r>
                      <a:endParaRPr lang="en-US" sz="2800" dirty="0"/>
                    </a:p>
                  </a:txBody>
                  <a:tcPr/>
                </a:tc>
                <a:tc>
                  <a:txBody>
                    <a:bodyPr/>
                    <a:lstStyle/>
                    <a:p>
                      <a:pPr algn="ctr"/>
                      <a:r>
                        <a:rPr lang="en-US" sz="2800" dirty="0" smtClean="0"/>
                        <a:t>$37,900</a:t>
                      </a:r>
                      <a:endParaRPr lang="en-US" sz="2800" dirty="0"/>
                    </a:p>
                  </a:txBody>
                  <a:tcPr/>
                </a:tc>
              </a:tr>
              <a:tr h="370840">
                <a:tc>
                  <a:txBody>
                    <a:bodyPr/>
                    <a:lstStyle/>
                    <a:p>
                      <a:r>
                        <a:rPr lang="en-US" sz="2800" dirty="0" smtClean="0"/>
                        <a:t>English</a:t>
                      </a:r>
                      <a:endParaRPr lang="en-US" sz="2800" dirty="0"/>
                    </a:p>
                  </a:txBody>
                  <a:tcPr/>
                </a:tc>
                <a:tc>
                  <a:txBody>
                    <a:bodyPr/>
                    <a:lstStyle/>
                    <a:p>
                      <a:pPr algn="ctr"/>
                      <a:r>
                        <a:rPr lang="en-US" sz="2800" dirty="0" smtClean="0"/>
                        <a:t>$35,000</a:t>
                      </a:r>
                      <a:endParaRPr lang="en-US" sz="2800" dirty="0"/>
                    </a:p>
                  </a:txBody>
                  <a:tcPr/>
                </a:tc>
              </a:tr>
            </a:tbl>
          </a:graphicData>
        </a:graphic>
      </p:graphicFrame>
      <p:pic>
        <p:nvPicPr>
          <p:cNvPr id="1026" name="Picture 2"/>
          <p:cNvPicPr>
            <a:picLocks noChangeAspect="1" noChangeArrowheads="1"/>
          </p:cNvPicPr>
          <p:nvPr/>
        </p:nvPicPr>
        <p:blipFill>
          <a:blip r:embed="rId4" cstate="print"/>
          <a:srcRect/>
          <a:stretch>
            <a:fillRect/>
          </a:stretch>
        </p:blipFill>
        <p:spPr bwMode="auto">
          <a:xfrm>
            <a:off x="0" y="6096000"/>
            <a:ext cx="9220200" cy="762000"/>
          </a:xfrm>
          <a:prstGeom prst="rect">
            <a:avLst/>
          </a:prstGeom>
          <a:noFill/>
          <a:ln w="9525">
            <a:noFill/>
            <a:miter lim="800000"/>
            <a:headEnd/>
            <a:tailEnd/>
          </a:ln>
        </p:spPr>
      </p:pic>
      <p:cxnSp>
        <p:nvCxnSpPr>
          <p:cNvPr id="6" name="Straight Connector 5"/>
          <p:cNvCxnSpPr/>
          <p:nvPr/>
        </p:nvCxnSpPr>
        <p:spPr>
          <a:xfrm>
            <a:off x="0" y="762000"/>
            <a:ext cx="914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019800" y="2971800"/>
            <a:ext cx="1219200" cy="381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19800" y="3429000"/>
            <a:ext cx="1219200" cy="457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19800" y="4495800"/>
            <a:ext cx="1219200" cy="381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019800" y="3962400"/>
            <a:ext cx="1219200" cy="381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19800" y="5029200"/>
            <a:ext cx="1219200" cy="381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209800" y="1828800"/>
            <a:ext cx="4855816" cy="523220"/>
          </a:xfrm>
          <a:prstGeom prst="rect">
            <a:avLst/>
          </a:prstGeom>
        </p:spPr>
        <p:txBody>
          <a:bodyPr wrap="none">
            <a:spAutoFit/>
          </a:bodyPr>
          <a:lstStyle/>
          <a:p>
            <a:r>
              <a:rPr lang="en-US" sz="2800" dirty="0" smtClean="0">
                <a:latin typeface="Verdana" pitchFamily="34" charset="0"/>
                <a:ea typeface="Verdana" pitchFamily="34" charset="0"/>
                <a:cs typeface="Verdana" pitchFamily="34" charset="0"/>
              </a:rPr>
              <a:t>Example Starting Salaries</a:t>
            </a:r>
            <a:endParaRPr lang="en-US" sz="2800" dirty="0"/>
          </a:p>
        </p:txBody>
      </p:sp>
      <p:sp>
        <p:nvSpPr>
          <p:cNvPr id="17" name="TextBox 16"/>
          <p:cNvSpPr txBox="1"/>
          <p:nvPr/>
        </p:nvSpPr>
        <p:spPr>
          <a:xfrm>
            <a:off x="585687" y="762000"/>
            <a:ext cx="7567713" cy="584775"/>
          </a:xfrm>
          <a:prstGeom prst="rect">
            <a:avLst/>
          </a:prstGeom>
          <a:noFill/>
        </p:spPr>
        <p:txBody>
          <a:bodyPr wrap="none" rtlCol="0">
            <a:spAutoFit/>
          </a:bodyPr>
          <a:lstStyle/>
          <a:p>
            <a:r>
              <a:rPr lang="en-US" sz="3200" dirty="0" smtClean="0">
                <a:solidFill>
                  <a:schemeClr val="accent1">
                    <a:lumMod val="75000"/>
                  </a:schemeClr>
                </a:solidFill>
                <a:latin typeface="Verdana" pitchFamily="34" charset="0"/>
                <a:ea typeface="Verdana" pitchFamily="34" charset="0"/>
                <a:cs typeface="Verdana" pitchFamily="34" charset="0"/>
              </a:rPr>
              <a:t>Because that’s where the money is!</a:t>
            </a:r>
            <a:endParaRPr lang="en-US" sz="3200" dirty="0">
              <a:solidFill>
                <a:schemeClr val="accent1">
                  <a:lumMod val="75000"/>
                </a:schemeClr>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cashreg.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3200" b="1" dirty="0" smtClean="0">
                <a:solidFill>
                  <a:srgbClr val="C00000"/>
                </a:solidFill>
                <a:latin typeface="Verdana" pitchFamily="34" charset="0"/>
                <a:ea typeface="Verdana" pitchFamily="34" charset="0"/>
                <a:cs typeface="Verdana" pitchFamily="34" charset="0"/>
              </a:rPr>
              <a:t>Median Earning by Major Group</a:t>
            </a:r>
            <a:endParaRPr lang="en-US" sz="3200" b="1" dirty="0">
              <a:solidFill>
                <a:srgbClr val="C00000"/>
              </a:solidFill>
              <a:latin typeface="Verdana" pitchFamily="34" charset="0"/>
              <a:ea typeface="Verdana" pitchFamily="34" charset="0"/>
              <a:cs typeface="Verdana"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0" y="6096000"/>
            <a:ext cx="9220200" cy="762000"/>
          </a:xfrm>
          <a:prstGeom prst="rect">
            <a:avLst/>
          </a:prstGeom>
          <a:noFill/>
          <a:ln w="9525">
            <a:noFill/>
            <a:miter lim="800000"/>
            <a:headEnd/>
            <a:tailEnd/>
          </a:ln>
        </p:spPr>
      </p:pic>
      <p:cxnSp>
        <p:nvCxnSpPr>
          <p:cNvPr id="6" name="Straight Connector 5"/>
          <p:cNvCxnSpPr/>
          <p:nvPr/>
        </p:nvCxnSpPr>
        <p:spPr>
          <a:xfrm>
            <a:off x="0" y="762000"/>
            <a:ext cx="914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6" name="Chart 15"/>
          <p:cNvGraphicFramePr/>
          <p:nvPr/>
        </p:nvGraphicFramePr>
        <p:xfrm>
          <a:off x="0" y="685800"/>
          <a:ext cx="8915400" cy="5486400"/>
        </p:xfrm>
        <a:graphic>
          <a:graphicData uri="http://schemas.openxmlformats.org/drawingml/2006/chart">
            <c:chart xmlns:c="http://schemas.openxmlformats.org/drawingml/2006/chart" xmlns:r="http://schemas.openxmlformats.org/officeDocument/2006/relationships" r:id="rId4"/>
          </a:graphicData>
        </a:graphic>
      </p:graphicFrame>
      <p:sp>
        <p:nvSpPr>
          <p:cNvPr id="10" name="Right Arrow 9"/>
          <p:cNvSpPr/>
          <p:nvPr/>
        </p:nvSpPr>
        <p:spPr>
          <a:xfrm rot="10800000">
            <a:off x="6477000" y="5410200"/>
            <a:ext cx="685800" cy="3048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6172200" y="4953000"/>
            <a:ext cx="685800" cy="30480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0800000">
            <a:off x="7772400" y="5257799"/>
            <a:ext cx="685800" cy="3048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0800000">
            <a:off x="7239000" y="4800600"/>
            <a:ext cx="685800" cy="3048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800000">
            <a:off x="7315200" y="3505200"/>
            <a:ext cx="685800" cy="3048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C:\Users\spreston\AppData\Local\Microsoft\Windows\Temporary Internet Files\Content.IE5\R49FUAVV\MC900423165[1].wmf"/>
          <p:cNvPicPr>
            <a:picLocks noChangeAspect="1" noChangeArrowheads="1"/>
          </p:cNvPicPr>
          <p:nvPr/>
        </p:nvPicPr>
        <p:blipFill>
          <a:blip r:embed="rId5" cstate="print"/>
          <a:srcRect/>
          <a:stretch>
            <a:fillRect/>
          </a:stretch>
        </p:blipFill>
        <p:spPr bwMode="auto">
          <a:xfrm>
            <a:off x="5562600" y="1295400"/>
            <a:ext cx="533400" cy="533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6146"/>
                                        </p:tgtEl>
                                        <p:attrNameLst>
                                          <p:attrName>style.visibility</p:attrName>
                                        </p:attrNameLst>
                                      </p:cBhvr>
                                      <p:to>
                                        <p:strVal val="visible"/>
                                      </p:to>
                                    </p:set>
                                    <p:anim calcmode="lin" valueType="num">
                                      <p:cBhvr additive="base">
                                        <p:cTn id="37" dur="500" fill="hold"/>
                                        <p:tgtEl>
                                          <p:spTgt spid="6146"/>
                                        </p:tgtEl>
                                        <p:attrNameLst>
                                          <p:attrName>ppt_x</p:attrName>
                                        </p:attrNameLst>
                                      </p:cBhvr>
                                      <p:tavLst>
                                        <p:tav tm="0">
                                          <p:val>
                                            <p:strVal val="1+#ppt_w/2"/>
                                          </p:val>
                                        </p:tav>
                                        <p:tav tm="100000">
                                          <p:val>
                                            <p:strVal val="#ppt_x"/>
                                          </p:val>
                                        </p:tav>
                                      </p:tavLst>
                                    </p:anim>
                                    <p:anim calcmode="lin" valueType="num">
                                      <p:cBhvr additive="base">
                                        <p:cTn id="38" dur="500" fill="hold"/>
                                        <p:tgtEl>
                                          <p:spTgt spid="61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3200" b="1" dirty="0" smtClean="0">
                <a:solidFill>
                  <a:schemeClr val="accent1">
                    <a:lumMod val="75000"/>
                  </a:schemeClr>
                </a:solidFill>
                <a:latin typeface="Verdana" pitchFamily="34" charset="0"/>
                <a:ea typeface="Verdana" pitchFamily="34" charset="0"/>
                <a:cs typeface="Verdana" pitchFamily="34" charset="0"/>
              </a:rPr>
              <a:t>Why are students hesitant </a:t>
            </a:r>
            <a:br>
              <a:rPr lang="en-US" sz="3200" b="1" dirty="0" smtClean="0">
                <a:solidFill>
                  <a:schemeClr val="accent1">
                    <a:lumMod val="75000"/>
                  </a:schemeClr>
                </a:solidFill>
                <a:latin typeface="Verdana" pitchFamily="34" charset="0"/>
                <a:ea typeface="Verdana" pitchFamily="34" charset="0"/>
                <a:cs typeface="Verdana" pitchFamily="34" charset="0"/>
              </a:rPr>
            </a:br>
            <a:r>
              <a:rPr lang="en-US" sz="3200" b="1" dirty="0" smtClean="0">
                <a:solidFill>
                  <a:schemeClr val="accent1">
                    <a:lumMod val="75000"/>
                  </a:schemeClr>
                </a:solidFill>
                <a:latin typeface="Verdana" pitchFamily="34" charset="0"/>
                <a:ea typeface="Verdana" pitchFamily="34" charset="0"/>
                <a:cs typeface="Verdana" pitchFamily="34" charset="0"/>
              </a:rPr>
              <a:t>to choose STEM majors?</a:t>
            </a:r>
            <a:endParaRPr lang="en-US" sz="3200" b="1" dirty="0">
              <a:solidFill>
                <a:schemeClr val="accent1">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304800" y="2408237"/>
            <a:ext cx="8839200" cy="5135563"/>
          </a:xfrm>
        </p:spPr>
        <p:txBody>
          <a:bodyPr>
            <a:normAutofit/>
          </a:bodyPr>
          <a:lstStyle/>
          <a:p>
            <a:pPr marL="0" indent="0">
              <a:buNone/>
            </a:pPr>
            <a:r>
              <a:rPr lang="en-US" sz="2800" dirty="0" smtClean="0">
                <a:latin typeface="Times New Roman" pitchFamily="18" charset="0"/>
                <a:cs typeface="Times New Roman" pitchFamily="18" charset="0"/>
              </a:rPr>
              <a:t>60% of young adults named at least one factor that kept them from pursuing further education or work in STEM fields.</a:t>
            </a:r>
          </a:p>
          <a:p>
            <a:pPr marL="0" indent="0">
              <a:buNone/>
            </a:pPr>
            <a:endParaRPr lang="en-US" sz="1200" dirty="0" smtClean="0">
              <a:latin typeface="Times New Roman" pitchFamily="18" charset="0"/>
              <a:cs typeface="Times New Roman" pitchFamily="18" charset="0"/>
            </a:endParaRPr>
          </a:p>
          <a:p>
            <a:pPr marL="0" indent="0">
              <a:buNone/>
            </a:pPr>
            <a:r>
              <a:rPr lang="en-US" sz="2800" dirty="0" smtClean="0">
                <a:latin typeface="Times New Roman" pitchFamily="18" charset="0"/>
                <a:cs typeface="Times New Roman" pitchFamily="18" charset="0"/>
              </a:rPr>
              <a:t>Reasons included:</a:t>
            </a:r>
          </a:p>
          <a:p>
            <a:pPr marL="225425" indent="-225425"/>
            <a:r>
              <a:rPr lang="en-US" sz="2400" dirty="0" smtClean="0">
                <a:latin typeface="Times New Roman" pitchFamily="18" charset="0"/>
                <a:cs typeface="Times New Roman" pitchFamily="18" charset="0"/>
              </a:rPr>
              <a:t>Don’t know much about the fields (34%)</a:t>
            </a:r>
          </a:p>
          <a:p>
            <a:pPr marL="225425" indent="-225425"/>
            <a:r>
              <a:rPr lang="en-US" sz="2400" dirty="0" smtClean="0">
                <a:latin typeface="Times New Roman" pitchFamily="18" charset="0"/>
                <a:cs typeface="Times New Roman" pitchFamily="18" charset="0"/>
              </a:rPr>
              <a:t>Too challenging (33%)</a:t>
            </a:r>
          </a:p>
          <a:p>
            <a:pPr marL="225425" indent="-225425"/>
            <a:r>
              <a:rPr lang="en-US" sz="2400" dirty="0" smtClean="0">
                <a:latin typeface="Times New Roman" pitchFamily="18" charset="0"/>
                <a:cs typeface="Times New Roman" pitchFamily="18" charset="0"/>
              </a:rPr>
              <a:t>Not well-prepared to seek further education in these areas (28%)</a:t>
            </a:r>
          </a:p>
          <a:p>
            <a:pPr marL="0" indent="0">
              <a:buNone/>
            </a:pPr>
            <a:endParaRPr lang="en-US" sz="2800" dirty="0" smtClean="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0" y="6096000"/>
            <a:ext cx="9220200" cy="762000"/>
          </a:xfrm>
          <a:prstGeom prst="rect">
            <a:avLst/>
          </a:prstGeom>
          <a:noFill/>
          <a:ln w="9525">
            <a:noFill/>
            <a:miter lim="800000"/>
            <a:headEnd/>
            <a:tailEnd/>
          </a:ln>
        </p:spPr>
      </p:pic>
      <p:cxnSp>
        <p:nvCxnSpPr>
          <p:cNvPr id="6" name="Straight Connector 5"/>
          <p:cNvCxnSpPr/>
          <p:nvPr/>
        </p:nvCxnSpPr>
        <p:spPr>
          <a:xfrm>
            <a:off x="0" y="990600"/>
            <a:ext cx="914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28600" y="6031468"/>
            <a:ext cx="4325864" cy="369332"/>
          </a:xfrm>
          <a:prstGeom prst="rect">
            <a:avLst/>
          </a:prstGeom>
        </p:spPr>
        <p:txBody>
          <a:bodyPr wrap="none">
            <a:spAutoFit/>
          </a:bodyPr>
          <a:lstStyle/>
          <a:p>
            <a:r>
              <a:rPr lang="en-US" dirty="0" smtClean="0">
                <a:solidFill>
                  <a:schemeClr val="bg1"/>
                </a:solidFill>
              </a:rPr>
              <a:t>Study by the </a:t>
            </a:r>
            <a:r>
              <a:rPr lang="en-US" dirty="0" err="1" smtClean="0">
                <a:solidFill>
                  <a:schemeClr val="bg1"/>
                </a:solidFill>
              </a:rPr>
              <a:t>Lemselson</a:t>
            </a:r>
            <a:r>
              <a:rPr lang="en-US" dirty="0" smtClean="0">
                <a:solidFill>
                  <a:schemeClr val="bg1"/>
                </a:solidFill>
              </a:rPr>
              <a:t>-MIT Invention Index</a:t>
            </a:r>
            <a:endParaRPr lang="en-US" dirty="0">
              <a:solidFill>
                <a:schemeClr val="bg1"/>
              </a:solidFill>
            </a:endParaRPr>
          </a:p>
        </p:txBody>
      </p:sp>
      <p:pic>
        <p:nvPicPr>
          <p:cNvPr id="44034" name="Picture 2"/>
          <p:cNvPicPr>
            <a:picLocks noChangeAspect="1" noChangeArrowheads="1"/>
          </p:cNvPicPr>
          <p:nvPr/>
        </p:nvPicPr>
        <p:blipFill>
          <a:blip r:embed="rId4" cstate="print"/>
          <a:srcRect/>
          <a:stretch>
            <a:fillRect/>
          </a:stretch>
        </p:blipFill>
        <p:spPr bwMode="auto">
          <a:xfrm>
            <a:off x="371475" y="1143000"/>
            <a:ext cx="695325" cy="1181100"/>
          </a:xfrm>
          <a:prstGeom prst="rect">
            <a:avLst/>
          </a:prstGeom>
          <a:noFill/>
          <a:ln w="9525">
            <a:noFill/>
            <a:miter lim="800000"/>
            <a:headEnd/>
            <a:tailEnd/>
          </a:ln>
        </p:spPr>
      </p:pic>
      <p:pic>
        <p:nvPicPr>
          <p:cNvPr id="44035" name="Picture 3"/>
          <p:cNvPicPr>
            <a:picLocks noChangeAspect="1" noChangeArrowheads="1"/>
          </p:cNvPicPr>
          <p:nvPr/>
        </p:nvPicPr>
        <p:blipFill>
          <a:blip r:embed="rId5" cstate="print"/>
          <a:srcRect/>
          <a:stretch>
            <a:fillRect/>
          </a:stretch>
        </p:blipFill>
        <p:spPr bwMode="auto">
          <a:xfrm>
            <a:off x="7315200" y="1143000"/>
            <a:ext cx="1543538" cy="1143000"/>
          </a:xfrm>
          <a:prstGeom prst="rect">
            <a:avLst/>
          </a:prstGeom>
          <a:noFill/>
          <a:ln w="9525">
            <a:noFill/>
            <a:miter lim="800000"/>
            <a:headEnd/>
            <a:tailEnd/>
          </a:ln>
        </p:spPr>
      </p:pic>
      <p:pic>
        <p:nvPicPr>
          <p:cNvPr id="44036" name="Picture 4"/>
          <p:cNvPicPr>
            <a:picLocks noChangeAspect="1" noChangeArrowheads="1"/>
          </p:cNvPicPr>
          <p:nvPr/>
        </p:nvPicPr>
        <p:blipFill>
          <a:blip r:embed="rId6" cstate="print"/>
          <a:srcRect/>
          <a:stretch>
            <a:fillRect/>
          </a:stretch>
        </p:blipFill>
        <p:spPr bwMode="auto">
          <a:xfrm>
            <a:off x="4914900" y="1143000"/>
            <a:ext cx="1562100" cy="1181588"/>
          </a:xfrm>
          <a:prstGeom prst="rect">
            <a:avLst/>
          </a:prstGeom>
          <a:noFill/>
          <a:ln w="9525">
            <a:noFill/>
            <a:miter lim="800000"/>
            <a:headEnd/>
            <a:tailEnd/>
          </a:ln>
        </p:spPr>
      </p:pic>
      <p:pic>
        <p:nvPicPr>
          <p:cNvPr id="44037" name="Picture 5"/>
          <p:cNvPicPr>
            <a:picLocks noChangeAspect="1" noChangeArrowheads="1"/>
          </p:cNvPicPr>
          <p:nvPr/>
        </p:nvPicPr>
        <p:blipFill>
          <a:blip r:embed="rId7" cstate="print"/>
          <a:srcRect/>
          <a:stretch>
            <a:fillRect/>
          </a:stretch>
        </p:blipFill>
        <p:spPr bwMode="auto">
          <a:xfrm>
            <a:off x="3276600" y="1143000"/>
            <a:ext cx="1524000" cy="1143000"/>
          </a:xfrm>
          <a:prstGeom prst="rect">
            <a:avLst/>
          </a:prstGeom>
          <a:noFill/>
          <a:ln w="9525">
            <a:noFill/>
            <a:miter lim="800000"/>
            <a:headEnd/>
            <a:tailEnd/>
          </a:ln>
        </p:spPr>
      </p:pic>
      <p:sp>
        <p:nvSpPr>
          <p:cNvPr id="11" name="Rectangle 10"/>
          <p:cNvSpPr/>
          <p:nvPr/>
        </p:nvSpPr>
        <p:spPr>
          <a:xfrm>
            <a:off x="6553200" y="1143000"/>
            <a:ext cx="6858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038" name="Picture 6"/>
          <p:cNvPicPr>
            <a:picLocks noChangeAspect="1" noChangeArrowheads="1"/>
          </p:cNvPicPr>
          <p:nvPr/>
        </p:nvPicPr>
        <p:blipFill>
          <a:blip r:embed="rId8" cstate="print"/>
          <a:srcRect/>
          <a:stretch>
            <a:fillRect/>
          </a:stretch>
        </p:blipFill>
        <p:spPr bwMode="auto">
          <a:xfrm>
            <a:off x="1152525" y="1143000"/>
            <a:ext cx="1285875" cy="1181100"/>
          </a:xfrm>
          <a:prstGeom prst="rect">
            <a:avLst/>
          </a:prstGeom>
          <a:noFill/>
          <a:ln w="9525">
            <a:noFill/>
            <a:miter lim="800000"/>
            <a:headEnd/>
            <a:tailEnd/>
          </a:ln>
        </p:spPr>
      </p:pic>
      <p:sp>
        <p:nvSpPr>
          <p:cNvPr id="15" name="Rectangle 14"/>
          <p:cNvSpPr/>
          <p:nvPr/>
        </p:nvSpPr>
        <p:spPr>
          <a:xfrm>
            <a:off x="2514600" y="1143000"/>
            <a:ext cx="685800" cy="1143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3200" b="1" dirty="0" smtClean="0">
                <a:solidFill>
                  <a:schemeClr val="accent1">
                    <a:lumMod val="75000"/>
                  </a:schemeClr>
                </a:solidFill>
                <a:latin typeface="Verdana" pitchFamily="34" charset="0"/>
                <a:ea typeface="Verdana" pitchFamily="34" charset="0"/>
                <a:cs typeface="Verdana" pitchFamily="34" charset="0"/>
              </a:rPr>
              <a:t>What can STEM workers do about the </a:t>
            </a:r>
            <a:br>
              <a:rPr lang="en-US" sz="3200" b="1" dirty="0" smtClean="0">
                <a:solidFill>
                  <a:schemeClr val="accent1">
                    <a:lumMod val="75000"/>
                  </a:schemeClr>
                </a:solidFill>
                <a:latin typeface="Verdana" pitchFamily="34" charset="0"/>
                <a:ea typeface="Verdana" pitchFamily="34" charset="0"/>
                <a:cs typeface="Verdana" pitchFamily="34" charset="0"/>
              </a:rPr>
            </a:br>
            <a:r>
              <a:rPr lang="en-US" sz="3200" b="1" dirty="0" smtClean="0">
                <a:solidFill>
                  <a:schemeClr val="accent1">
                    <a:lumMod val="75000"/>
                  </a:schemeClr>
                </a:solidFill>
                <a:latin typeface="Verdana" pitchFamily="34" charset="0"/>
                <a:ea typeface="Verdana" pitchFamily="34" charset="0"/>
                <a:cs typeface="Verdana" pitchFamily="34" charset="0"/>
              </a:rPr>
              <a:t>shortage of STEM talent?</a:t>
            </a:r>
            <a:endParaRPr lang="en-US" sz="3200" b="1" dirty="0">
              <a:solidFill>
                <a:schemeClr val="accent1">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228600" y="1341437"/>
            <a:ext cx="4343400" cy="5364163"/>
          </a:xfrm>
        </p:spPr>
        <p:txBody>
          <a:bodyPr>
            <a:normAutofit/>
          </a:bodyPr>
          <a:lstStyle/>
          <a:p>
            <a:pPr>
              <a:buNone/>
            </a:pPr>
            <a:r>
              <a:rPr lang="en-US" sz="2800" b="1" dirty="0" smtClean="0">
                <a:solidFill>
                  <a:schemeClr val="tx2">
                    <a:lumMod val="40000"/>
                    <a:lumOff val="60000"/>
                  </a:schemeClr>
                </a:solidFill>
                <a:latin typeface="Times New Roman" pitchFamily="18" charset="0"/>
                <a:cs typeface="Times New Roman" pitchFamily="18" charset="0"/>
              </a:rPr>
              <a:t>Those working in STEM fields:</a:t>
            </a:r>
          </a:p>
          <a:p>
            <a:r>
              <a:rPr lang="en-US" sz="2400" dirty="0" smtClean="0">
                <a:latin typeface="Times New Roman" pitchFamily="18" charset="0"/>
                <a:cs typeface="Times New Roman" pitchFamily="18" charset="0"/>
              </a:rPr>
              <a:t>Share your passion for the field</a:t>
            </a:r>
          </a:p>
          <a:p>
            <a:r>
              <a:rPr lang="en-US" sz="2400" dirty="0" smtClean="0">
                <a:latin typeface="Times New Roman" pitchFamily="18" charset="0"/>
                <a:cs typeface="Times New Roman" pitchFamily="18" charset="0"/>
              </a:rPr>
              <a:t>Participate in community outreach and public education</a:t>
            </a:r>
          </a:p>
          <a:p>
            <a:r>
              <a:rPr lang="en-US" sz="2400" dirty="0" smtClean="0">
                <a:latin typeface="Times New Roman" pitchFamily="18" charset="0"/>
                <a:cs typeface="Times New Roman" pitchFamily="18" charset="0"/>
              </a:rPr>
              <a:t>Serve as mentors</a:t>
            </a:r>
          </a:p>
          <a:p>
            <a:r>
              <a:rPr lang="en-US" sz="2400" dirty="0" smtClean="0">
                <a:latin typeface="Times New Roman" pitchFamily="18" charset="0"/>
                <a:cs typeface="Times New Roman" pitchFamily="18" charset="0"/>
              </a:rPr>
              <a:t>Collaborate with schools</a:t>
            </a:r>
          </a:p>
          <a:p>
            <a:r>
              <a:rPr lang="en-US" sz="2400" dirty="0" smtClean="0">
                <a:latin typeface="Times New Roman" pitchFamily="18" charset="0"/>
                <a:cs typeface="Times New Roman" pitchFamily="18" charset="0"/>
              </a:rPr>
              <a:t>Encourage government to support STEM education </a:t>
            </a:r>
          </a:p>
        </p:txBody>
      </p:sp>
      <p:pic>
        <p:nvPicPr>
          <p:cNvPr id="1026" name="Picture 2"/>
          <p:cNvPicPr>
            <a:picLocks noChangeAspect="1" noChangeArrowheads="1"/>
          </p:cNvPicPr>
          <p:nvPr/>
        </p:nvPicPr>
        <p:blipFill>
          <a:blip r:embed="rId3" cstate="print"/>
          <a:srcRect/>
          <a:stretch>
            <a:fillRect/>
          </a:stretch>
        </p:blipFill>
        <p:spPr bwMode="auto">
          <a:xfrm>
            <a:off x="0" y="6096000"/>
            <a:ext cx="9220200" cy="762000"/>
          </a:xfrm>
          <a:prstGeom prst="rect">
            <a:avLst/>
          </a:prstGeom>
          <a:noFill/>
          <a:ln w="9525">
            <a:noFill/>
            <a:miter lim="800000"/>
            <a:headEnd/>
            <a:tailEnd/>
          </a:ln>
        </p:spPr>
      </p:pic>
      <p:cxnSp>
        <p:nvCxnSpPr>
          <p:cNvPr id="6" name="Straight Connector 5"/>
          <p:cNvCxnSpPr/>
          <p:nvPr/>
        </p:nvCxnSpPr>
        <p:spPr>
          <a:xfrm>
            <a:off x="0" y="1066800"/>
            <a:ext cx="914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30722" name="Picture 2" descr="H:\Chem Dept Pictures\National Chemistry Week 2007\Halloween 2007 003.jpg"/>
          <p:cNvPicPr>
            <a:picLocks noChangeAspect="1" noChangeArrowheads="1"/>
          </p:cNvPicPr>
          <p:nvPr/>
        </p:nvPicPr>
        <p:blipFill>
          <a:blip r:embed="rId4" cstate="print"/>
          <a:srcRect/>
          <a:stretch>
            <a:fillRect/>
          </a:stretch>
        </p:blipFill>
        <p:spPr bwMode="auto">
          <a:xfrm>
            <a:off x="4572000" y="1524000"/>
            <a:ext cx="1428750" cy="1905000"/>
          </a:xfrm>
          <a:prstGeom prst="rect">
            <a:avLst/>
          </a:prstGeom>
          <a:noFill/>
        </p:spPr>
      </p:pic>
      <p:pic>
        <p:nvPicPr>
          <p:cNvPr id="30723" name="Picture 3" descr="C:\Users\spreston\Pictures\Periodic Table Celebration\IMG_0931.JPG"/>
          <p:cNvPicPr>
            <a:picLocks noChangeAspect="1" noChangeArrowheads="1"/>
          </p:cNvPicPr>
          <p:nvPr/>
        </p:nvPicPr>
        <p:blipFill>
          <a:blip r:embed="rId5" cstate="print"/>
          <a:srcRect/>
          <a:stretch>
            <a:fillRect/>
          </a:stretch>
        </p:blipFill>
        <p:spPr bwMode="auto">
          <a:xfrm>
            <a:off x="4572000" y="3581400"/>
            <a:ext cx="2940938" cy="1979716"/>
          </a:xfrm>
          <a:prstGeom prst="rect">
            <a:avLst/>
          </a:prstGeom>
          <a:noFill/>
        </p:spPr>
      </p:pic>
      <p:pic>
        <p:nvPicPr>
          <p:cNvPr id="30724" name="Picture 4" descr="C:\Users\spreston\Pictures\Periodic Table Celebration\IMG_0918.JPG"/>
          <p:cNvPicPr>
            <a:picLocks noChangeAspect="1" noChangeArrowheads="1"/>
          </p:cNvPicPr>
          <p:nvPr/>
        </p:nvPicPr>
        <p:blipFill>
          <a:blip r:embed="rId6" cstate="print"/>
          <a:srcRect/>
          <a:stretch>
            <a:fillRect/>
          </a:stretch>
        </p:blipFill>
        <p:spPr bwMode="auto">
          <a:xfrm>
            <a:off x="6095955" y="1524000"/>
            <a:ext cx="2858063" cy="1905000"/>
          </a:xfrm>
          <a:prstGeom prst="rect">
            <a:avLst/>
          </a:prstGeom>
          <a:noFill/>
        </p:spPr>
      </p:pic>
      <p:pic>
        <p:nvPicPr>
          <p:cNvPr id="30725" name="Picture 5" descr="C:\Users\spreston\Pictures\Periodic Table Celebration\IMG_0934.JPG"/>
          <p:cNvPicPr>
            <a:picLocks noChangeAspect="1" noChangeArrowheads="1"/>
          </p:cNvPicPr>
          <p:nvPr/>
        </p:nvPicPr>
        <p:blipFill>
          <a:blip r:embed="rId7" cstate="print"/>
          <a:srcRect/>
          <a:stretch>
            <a:fillRect/>
          </a:stretch>
        </p:blipFill>
        <p:spPr bwMode="auto">
          <a:xfrm>
            <a:off x="7665972" y="3581400"/>
            <a:ext cx="1195293"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Chem Dept Pictures\SSS 2007 photos\SSS OSU 7-21-07\IMG_0198.JPG"/>
          <p:cNvPicPr>
            <a:picLocks noChangeAspect="1" noChangeArrowheads="1"/>
          </p:cNvPicPr>
          <p:nvPr/>
        </p:nvPicPr>
        <p:blipFill>
          <a:blip r:embed="rId3" cstate="print"/>
          <a:srcRect/>
          <a:stretch>
            <a:fillRect/>
          </a:stretch>
        </p:blipFill>
        <p:spPr bwMode="auto">
          <a:xfrm>
            <a:off x="178718" y="1219200"/>
            <a:ext cx="3478882" cy="4449911"/>
          </a:xfrm>
          <a:prstGeom prst="rect">
            <a:avLst/>
          </a:prstGeom>
          <a:noFill/>
        </p:spPr>
      </p:pic>
      <p:sp>
        <p:nvSpPr>
          <p:cNvPr id="2" name="Title 1"/>
          <p:cNvSpPr>
            <a:spLocks noGrp="1"/>
          </p:cNvSpPr>
          <p:nvPr>
            <p:ph type="title"/>
          </p:nvPr>
        </p:nvSpPr>
        <p:spPr>
          <a:xfrm>
            <a:off x="0" y="-152400"/>
            <a:ext cx="9144000" cy="1143000"/>
          </a:xfrm>
        </p:spPr>
        <p:txBody>
          <a:bodyPr>
            <a:normAutofit/>
          </a:bodyPr>
          <a:lstStyle/>
          <a:p>
            <a:r>
              <a:rPr lang="en-US" sz="3200" b="1" dirty="0" smtClean="0">
                <a:solidFill>
                  <a:schemeClr val="accent1">
                    <a:lumMod val="75000"/>
                  </a:schemeClr>
                </a:solidFill>
                <a:latin typeface="Verdana" pitchFamily="34" charset="0"/>
                <a:ea typeface="Verdana" pitchFamily="34" charset="0"/>
                <a:cs typeface="Verdana" pitchFamily="34" charset="0"/>
              </a:rPr>
              <a:t>What is STEM?</a:t>
            </a:r>
            <a:endParaRPr lang="en-US" sz="3200" b="1" dirty="0">
              <a:solidFill>
                <a:schemeClr val="accent1">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304800" y="1189037"/>
            <a:ext cx="3352800" cy="5135563"/>
          </a:xfrm>
        </p:spPr>
        <p:txBody>
          <a:bodyPr>
            <a:normAutofit/>
          </a:bodyPr>
          <a:lstStyle/>
          <a:p>
            <a:pPr>
              <a:buNone/>
            </a:pPr>
            <a:r>
              <a:rPr lang="en-US" sz="2800" b="1" u="sng" dirty="0" smtClean="0">
                <a:solidFill>
                  <a:schemeClr val="bg1"/>
                </a:solidFill>
                <a:latin typeface="Times New Roman" pitchFamily="18" charset="0"/>
                <a:cs typeface="Times New Roman" pitchFamily="18" charset="0"/>
              </a:rPr>
              <a:t>S</a:t>
            </a:r>
            <a:r>
              <a:rPr lang="en-US" sz="2800" b="1"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TEM</a:t>
            </a:r>
            <a:r>
              <a:rPr lang="en-US" sz="2800"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p>
          <a:p>
            <a:pPr>
              <a:buNone/>
            </a:pPr>
            <a:r>
              <a:rPr lang="en-US"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S</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cience</a:t>
            </a:r>
          </a:p>
          <a:p>
            <a:pPr>
              <a:buNone/>
            </a:pPr>
            <a:r>
              <a:rPr lang="en-US"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echnology</a:t>
            </a:r>
          </a:p>
          <a:p>
            <a:pPr>
              <a:buNone/>
            </a:pPr>
            <a:r>
              <a:rPr lang="en-US"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ngineering</a:t>
            </a:r>
          </a:p>
          <a:p>
            <a:pPr>
              <a:buNone/>
            </a:pPr>
            <a:r>
              <a:rPr lang="en-US" sz="28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t>
            </a:r>
            <a:r>
              <a:rPr lang="en-US" sz="28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ath</a:t>
            </a:r>
          </a:p>
          <a:p>
            <a:pPr>
              <a:buNone/>
            </a:pPr>
            <a:endParaRPr lang="en-US" sz="2800" dirty="0">
              <a:latin typeface="Times New Roman" pitchFamily="18" charset="0"/>
              <a:cs typeface="Times New Roman" pitchFamily="18" charset="0"/>
            </a:endParaRPr>
          </a:p>
          <a:p>
            <a:pPr>
              <a:buNone/>
            </a:pPr>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cstate="print"/>
          <a:srcRect/>
          <a:stretch>
            <a:fillRect/>
          </a:stretch>
        </p:blipFill>
        <p:spPr bwMode="auto">
          <a:xfrm>
            <a:off x="0" y="6096000"/>
            <a:ext cx="9220200" cy="762000"/>
          </a:xfrm>
          <a:prstGeom prst="rect">
            <a:avLst/>
          </a:prstGeom>
          <a:noFill/>
          <a:ln w="9525">
            <a:noFill/>
            <a:miter lim="800000"/>
            <a:headEnd/>
            <a:tailEnd/>
          </a:ln>
        </p:spPr>
      </p:pic>
      <p:cxnSp>
        <p:nvCxnSpPr>
          <p:cNvPr id="6" name="Straight Connector 5"/>
          <p:cNvCxnSpPr/>
          <p:nvPr/>
        </p:nvCxnSpPr>
        <p:spPr>
          <a:xfrm>
            <a:off x="0" y="762000"/>
            <a:ext cx="914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86200" y="762000"/>
            <a:ext cx="5562600" cy="5262979"/>
          </a:xfrm>
          <a:prstGeom prst="rect">
            <a:avLst/>
          </a:prstGeom>
          <a:noFill/>
        </p:spPr>
        <p:txBody>
          <a:bodyPr wrap="square" rtlCol="0">
            <a:spAutoFit/>
          </a:bodyPr>
          <a:lstStyle/>
          <a:p>
            <a:r>
              <a:rPr lang="en-US" sz="2800" u="sng" dirty="0" smtClean="0">
                <a:solidFill>
                  <a:schemeClr val="accent1">
                    <a:lumMod val="75000"/>
                  </a:schemeClr>
                </a:solidFill>
                <a:latin typeface="Times New Roman" pitchFamily="18" charset="0"/>
                <a:cs typeface="Times New Roman" pitchFamily="18" charset="0"/>
              </a:rPr>
              <a:t>STEM </a:t>
            </a:r>
            <a:r>
              <a:rPr lang="en-US" sz="2800" u="sng" dirty="0" smtClean="0">
                <a:latin typeface="Times New Roman" pitchFamily="18" charset="0"/>
                <a:cs typeface="Times New Roman" pitchFamily="18" charset="0"/>
              </a:rPr>
              <a:t>fields include:</a:t>
            </a:r>
          </a:p>
          <a:p>
            <a:pPr>
              <a:buFont typeface="Arial" pitchFamily="34" charset="0"/>
              <a:buChar cha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Physics and Nuclear Physics</a:t>
            </a:r>
          </a:p>
          <a:p>
            <a:pPr>
              <a:buFont typeface="Arial" pitchFamily="34" charset="0"/>
              <a:buChar cha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Chemistry and Biochemistry</a:t>
            </a:r>
          </a:p>
          <a:p>
            <a:pPr>
              <a:buFont typeface="Arial" pitchFamily="34" charset="0"/>
              <a:buChar char="•"/>
            </a:pPr>
            <a:r>
              <a:rPr lang="en-US" sz="2800" dirty="0" smtClean="0">
                <a:latin typeface="Times New Roman" pitchFamily="18" charset="0"/>
                <a:cs typeface="Times New Roman" pitchFamily="18" charset="0"/>
              </a:rPr>
              <a:t> Math, Statistics, and Economics</a:t>
            </a:r>
          </a:p>
          <a:p>
            <a:pPr>
              <a:buFont typeface="Arial" pitchFamily="34" charset="0"/>
              <a:buChar char="•"/>
            </a:pPr>
            <a:r>
              <a:rPr lang="en-US" sz="2800" dirty="0" smtClean="0">
                <a:latin typeface="Times New Roman" pitchFamily="18" charset="0"/>
                <a:cs typeface="Times New Roman" pitchFamily="18" charset="0"/>
              </a:rPr>
              <a:t> Actuarial Science</a:t>
            </a:r>
          </a:p>
          <a:p>
            <a:pPr>
              <a:buFont typeface="Arial" pitchFamily="34" charset="0"/>
              <a:buChar cha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Computer Science and Robotics</a:t>
            </a:r>
          </a:p>
          <a:p>
            <a:pPr>
              <a:buFont typeface="Arial" pitchFamily="34" charset="0"/>
              <a:buChar cha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Psychology and Sociology</a:t>
            </a:r>
          </a:p>
          <a:p>
            <a:pPr>
              <a:buFont typeface="Arial" pitchFamily="34" charset="0"/>
              <a:buChar cha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Astronomy and Geology</a:t>
            </a:r>
          </a:p>
          <a:p>
            <a:pPr>
              <a:buFont typeface="Arial" pitchFamily="34" charset="0"/>
              <a:buChar cha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Biology</a:t>
            </a:r>
          </a:p>
          <a:p>
            <a:pPr marL="236538" indent="-236538">
              <a:buFont typeface="Arial" pitchFamily="34" charset="0"/>
              <a:buChar char="•"/>
            </a:pPr>
            <a:r>
              <a:rPr lang="en-US" sz="2800" dirty="0" smtClean="0">
                <a:latin typeface="Times New Roman" pitchFamily="18" charset="0"/>
                <a:cs typeface="Times New Roman" pitchFamily="18" charset="0"/>
              </a:rPr>
              <a:t>Computer, Electrical, Mechanical, Industrial, Civil, Aerospace, and Chemical Engineering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3200" b="1" dirty="0" smtClean="0">
                <a:solidFill>
                  <a:schemeClr val="accent1">
                    <a:lumMod val="75000"/>
                  </a:schemeClr>
                </a:solidFill>
                <a:latin typeface="Verdana" pitchFamily="34" charset="0"/>
                <a:ea typeface="Verdana" pitchFamily="34" charset="0"/>
                <a:cs typeface="Verdana" pitchFamily="34" charset="0"/>
              </a:rPr>
              <a:t>What can educators do about the </a:t>
            </a:r>
            <a:br>
              <a:rPr lang="en-US" sz="3200" b="1" dirty="0" smtClean="0">
                <a:solidFill>
                  <a:schemeClr val="accent1">
                    <a:lumMod val="75000"/>
                  </a:schemeClr>
                </a:solidFill>
                <a:latin typeface="Verdana" pitchFamily="34" charset="0"/>
                <a:ea typeface="Verdana" pitchFamily="34" charset="0"/>
                <a:cs typeface="Verdana" pitchFamily="34" charset="0"/>
              </a:rPr>
            </a:br>
            <a:r>
              <a:rPr lang="en-US" sz="3200" b="1" dirty="0" smtClean="0">
                <a:solidFill>
                  <a:schemeClr val="accent1">
                    <a:lumMod val="75000"/>
                  </a:schemeClr>
                </a:solidFill>
                <a:latin typeface="Verdana" pitchFamily="34" charset="0"/>
                <a:ea typeface="Verdana" pitchFamily="34" charset="0"/>
                <a:cs typeface="Verdana" pitchFamily="34" charset="0"/>
              </a:rPr>
              <a:t>shortage of STEM talent?</a:t>
            </a:r>
            <a:endParaRPr lang="en-US" sz="3200" b="1" dirty="0">
              <a:solidFill>
                <a:schemeClr val="accent1">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381000" y="1143000"/>
            <a:ext cx="8763000" cy="4983163"/>
          </a:xfrm>
        </p:spPr>
        <p:txBody>
          <a:bodyPr>
            <a:normAutofit/>
          </a:bodyPr>
          <a:lstStyle/>
          <a:p>
            <a:pPr marL="0" indent="0">
              <a:buNone/>
            </a:pPr>
            <a:r>
              <a:rPr lang="en-US" sz="2800" b="1" dirty="0" smtClean="0">
                <a:solidFill>
                  <a:schemeClr val="tx2">
                    <a:lumMod val="40000"/>
                    <a:lumOff val="60000"/>
                  </a:schemeClr>
                </a:solidFill>
                <a:latin typeface="Times New Roman" pitchFamily="18" charset="0"/>
                <a:cs typeface="Times New Roman" pitchFamily="18" charset="0"/>
              </a:rPr>
              <a:t>Need to make students aware of STEM careers :</a:t>
            </a:r>
          </a:p>
          <a:p>
            <a:r>
              <a:rPr lang="en-US" sz="2400" dirty="0" smtClean="0">
                <a:latin typeface="Times New Roman" pitchFamily="18" charset="0"/>
                <a:cs typeface="Times New Roman" pitchFamily="18" charset="0"/>
              </a:rPr>
              <a:t>Invite STEM speakers </a:t>
            </a:r>
          </a:p>
          <a:p>
            <a:r>
              <a:rPr lang="en-US" sz="2400" dirty="0" smtClean="0">
                <a:latin typeface="Times New Roman" pitchFamily="18" charset="0"/>
                <a:cs typeface="Times New Roman" pitchFamily="18" charset="0"/>
              </a:rPr>
              <a:t>Connect students with mentors</a:t>
            </a:r>
          </a:p>
          <a:p>
            <a:r>
              <a:rPr lang="en-US" sz="2400" dirty="0" smtClean="0">
                <a:latin typeface="Times New Roman" pitchFamily="18" charset="0"/>
                <a:cs typeface="Times New Roman" pitchFamily="18" charset="0"/>
              </a:rPr>
              <a:t>Encourage students to participate in enrichment activities</a:t>
            </a:r>
          </a:p>
          <a:p>
            <a:pPr marL="0" indent="0">
              <a:buNone/>
            </a:pPr>
            <a:endParaRPr lang="en-US" sz="1200" b="1" dirty="0" smtClean="0">
              <a:solidFill>
                <a:schemeClr val="tx2">
                  <a:lumMod val="40000"/>
                  <a:lumOff val="60000"/>
                </a:schemeClr>
              </a:solidFill>
              <a:latin typeface="Times New Roman" pitchFamily="18" charset="0"/>
              <a:cs typeface="Times New Roman" pitchFamily="18" charset="0"/>
            </a:endParaRPr>
          </a:p>
          <a:p>
            <a:pPr>
              <a:buNone/>
            </a:pPr>
            <a:endParaRPr lang="en-US" sz="2800" dirty="0">
              <a:solidFill>
                <a:schemeClr val="tx2">
                  <a:lumMod val="40000"/>
                  <a:lumOff val="60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0" y="6096000"/>
            <a:ext cx="9220200" cy="762000"/>
          </a:xfrm>
          <a:prstGeom prst="rect">
            <a:avLst/>
          </a:prstGeom>
          <a:noFill/>
          <a:ln w="9525">
            <a:noFill/>
            <a:miter lim="800000"/>
            <a:headEnd/>
            <a:tailEnd/>
          </a:ln>
        </p:spPr>
      </p:pic>
      <p:cxnSp>
        <p:nvCxnSpPr>
          <p:cNvPr id="6" name="Straight Connector 5"/>
          <p:cNvCxnSpPr/>
          <p:nvPr/>
        </p:nvCxnSpPr>
        <p:spPr>
          <a:xfrm>
            <a:off x="0" y="990600"/>
            <a:ext cx="914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31746" name="Picture 2">
            <a:hlinkClick r:id="rId4"/>
          </p:cNvPr>
          <p:cNvPicPr>
            <a:picLocks noChangeAspect="1" noChangeArrowheads="1"/>
          </p:cNvPicPr>
          <p:nvPr/>
        </p:nvPicPr>
        <p:blipFill>
          <a:blip r:embed="rId5" cstate="print"/>
          <a:srcRect/>
          <a:stretch>
            <a:fillRect/>
          </a:stretch>
        </p:blipFill>
        <p:spPr bwMode="auto">
          <a:xfrm>
            <a:off x="533400" y="3962400"/>
            <a:ext cx="1981200" cy="733425"/>
          </a:xfrm>
          <a:prstGeom prst="rect">
            <a:avLst/>
          </a:prstGeom>
          <a:noFill/>
          <a:ln w="9525">
            <a:noFill/>
            <a:miter lim="800000"/>
            <a:headEnd/>
            <a:tailEnd/>
          </a:ln>
        </p:spPr>
      </p:pic>
      <p:pic>
        <p:nvPicPr>
          <p:cNvPr id="31747" name="Picture 3">
            <a:hlinkClick r:id="rId6"/>
          </p:cNvPr>
          <p:cNvPicPr>
            <a:picLocks noChangeAspect="1" noChangeArrowheads="1"/>
          </p:cNvPicPr>
          <p:nvPr/>
        </p:nvPicPr>
        <p:blipFill>
          <a:blip r:embed="rId7" cstate="print"/>
          <a:srcRect/>
          <a:stretch>
            <a:fillRect/>
          </a:stretch>
        </p:blipFill>
        <p:spPr bwMode="auto">
          <a:xfrm>
            <a:off x="7467600" y="3962400"/>
            <a:ext cx="1285875" cy="962025"/>
          </a:xfrm>
          <a:prstGeom prst="rect">
            <a:avLst/>
          </a:prstGeom>
          <a:noFill/>
          <a:ln w="9525">
            <a:noFill/>
            <a:miter lim="800000"/>
            <a:headEnd/>
            <a:tailEnd/>
          </a:ln>
        </p:spPr>
      </p:pic>
      <p:pic>
        <p:nvPicPr>
          <p:cNvPr id="31748" name="Picture 4">
            <a:hlinkClick r:id="rId8"/>
          </p:cNvPr>
          <p:cNvPicPr>
            <a:picLocks noChangeAspect="1" noChangeArrowheads="1"/>
          </p:cNvPicPr>
          <p:nvPr/>
        </p:nvPicPr>
        <p:blipFill>
          <a:blip r:embed="rId9" cstate="print"/>
          <a:srcRect/>
          <a:stretch>
            <a:fillRect/>
          </a:stretch>
        </p:blipFill>
        <p:spPr bwMode="auto">
          <a:xfrm>
            <a:off x="2819400" y="3790950"/>
            <a:ext cx="1885950" cy="704850"/>
          </a:xfrm>
          <a:prstGeom prst="rect">
            <a:avLst/>
          </a:prstGeom>
          <a:noFill/>
          <a:ln w="9525">
            <a:noFill/>
            <a:miter lim="800000"/>
            <a:headEnd/>
            <a:tailEnd/>
          </a:ln>
        </p:spPr>
      </p:pic>
      <p:pic>
        <p:nvPicPr>
          <p:cNvPr id="31750" name="Picture 6">
            <a:hlinkClick r:id="rId10"/>
          </p:cNvPr>
          <p:cNvPicPr>
            <a:picLocks noChangeAspect="1" noChangeArrowheads="1"/>
          </p:cNvPicPr>
          <p:nvPr/>
        </p:nvPicPr>
        <p:blipFill>
          <a:blip r:embed="rId11" cstate="print"/>
          <a:srcRect/>
          <a:stretch>
            <a:fillRect/>
          </a:stretch>
        </p:blipFill>
        <p:spPr bwMode="auto">
          <a:xfrm>
            <a:off x="228600" y="5172075"/>
            <a:ext cx="3171825" cy="771525"/>
          </a:xfrm>
          <a:prstGeom prst="rect">
            <a:avLst/>
          </a:prstGeom>
          <a:noFill/>
          <a:ln w="9525">
            <a:noFill/>
            <a:miter lim="800000"/>
            <a:headEnd/>
            <a:tailEnd/>
          </a:ln>
        </p:spPr>
      </p:pic>
      <p:pic>
        <p:nvPicPr>
          <p:cNvPr id="31751" name="Picture 7">
            <a:hlinkClick r:id="rId12"/>
          </p:cNvPr>
          <p:cNvPicPr>
            <a:picLocks noChangeAspect="1" noChangeArrowheads="1"/>
          </p:cNvPicPr>
          <p:nvPr/>
        </p:nvPicPr>
        <p:blipFill>
          <a:blip r:embed="rId13" cstate="print"/>
          <a:srcRect/>
          <a:stretch>
            <a:fillRect/>
          </a:stretch>
        </p:blipFill>
        <p:spPr bwMode="auto">
          <a:xfrm>
            <a:off x="4800600" y="3733800"/>
            <a:ext cx="2543175" cy="847725"/>
          </a:xfrm>
          <a:prstGeom prst="rect">
            <a:avLst/>
          </a:prstGeom>
          <a:noFill/>
          <a:ln w="9525">
            <a:noFill/>
            <a:miter lim="800000"/>
            <a:headEnd/>
            <a:tailEnd/>
          </a:ln>
        </p:spPr>
      </p:pic>
      <p:pic>
        <p:nvPicPr>
          <p:cNvPr id="31752" name="Picture 8">
            <a:hlinkClick r:id="rId14"/>
          </p:cNvPr>
          <p:cNvPicPr>
            <a:picLocks noChangeAspect="1" noChangeArrowheads="1"/>
          </p:cNvPicPr>
          <p:nvPr/>
        </p:nvPicPr>
        <p:blipFill>
          <a:blip r:embed="rId15" cstate="print"/>
          <a:srcRect/>
          <a:stretch>
            <a:fillRect/>
          </a:stretch>
        </p:blipFill>
        <p:spPr bwMode="auto">
          <a:xfrm>
            <a:off x="5257800" y="5294831"/>
            <a:ext cx="3581400" cy="496369"/>
          </a:xfrm>
          <a:prstGeom prst="rect">
            <a:avLst/>
          </a:prstGeom>
          <a:noFill/>
          <a:ln w="9525">
            <a:noFill/>
            <a:miter lim="800000"/>
            <a:headEnd/>
            <a:tailEnd/>
          </a:ln>
        </p:spPr>
      </p:pic>
      <p:pic>
        <p:nvPicPr>
          <p:cNvPr id="31753" name="Picture 9">
            <a:hlinkClick r:id="rId16"/>
          </p:cNvPr>
          <p:cNvPicPr>
            <a:picLocks noChangeAspect="1" noChangeArrowheads="1"/>
          </p:cNvPicPr>
          <p:nvPr/>
        </p:nvPicPr>
        <p:blipFill>
          <a:blip r:embed="rId17" cstate="print"/>
          <a:srcRect/>
          <a:stretch>
            <a:fillRect/>
          </a:stretch>
        </p:blipFill>
        <p:spPr bwMode="auto">
          <a:xfrm>
            <a:off x="2514600" y="4695825"/>
            <a:ext cx="2886075" cy="485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200" b="1" dirty="0" smtClean="0">
                <a:solidFill>
                  <a:schemeClr val="accent1">
                    <a:lumMod val="75000"/>
                  </a:schemeClr>
                </a:solidFill>
                <a:latin typeface="Verdana" pitchFamily="34" charset="0"/>
                <a:ea typeface="Verdana" pitchFamily="34" charset="0"/>
                <a:cs typeface="Verdana" pitchFamily="34" charset="0"/>
              </a:rPr>
              <a:t>What can educators do about the shortage of STEM talent?</a:t>
            </a:r>
            <a:endParaRPr lang="en-US" sz="3200" b="1" dirty="0">
              <a:solidFill>
                <a:schemeClr val="accent1">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0" y="1219200"/>
            <a:ext cx="6096000" cy="4754563"/>
          </a:xfrm>
        </p:spPr>
        <p:txBody>
          <a:bodyPr>
            <a:normAutofit fontScale="92500"/>
          </a:bodyPr>
          <a:lstStyle/>
          <a:p>
            <a:pPr>
              <a:buNone/>
            </a:pPr>
            <a:r>
              <a:rPr lang="en-US" sz="3000" b="1" dirty="0" smtClean="0">
                <a:solidFill>
                  <a:schemeClr val="tx2">
                    <a:lumMod val="40000"/>
                    <a:lumOff val="60000"/>
                  </a:schemeClr>
                </a:solidFill>
                <a:latin typeface="Times New Roman" pitchFamily="18" charset="0"/>
                <a:cs typeface="Times New Roman" pitchFamily="18" charset="0"/>
              </a:rPr>
              <a:t>Reduce attrition rates in college:</a:t>
            </a:r>
          </a:p>
          <a:p>
            <a:pPr marL="341313" indent="0">
              <a:buNone/>
            </a:pPr>
            <a:r>
              <a:rPr lang="en-US" sz="2800" dirty="0" smtClean="0">
                <a:latin typeface="Times New Roman" pitchFamily="18" charset="0"/>
                <a:cs typeface="Times New Roman" pitchFamily="18" charset="0"/>
              </a:rPr>
              <a:t>60% of students who begin as STEM majors end up switching to non-STEM majors.</a:t>
            </a:r>
          </a:p>
          <a:p>
            <a:pPr marL="573088" indent="-231775">
              <a:buNone/>
            </a:pPr>
            <a:endParaRPr lang="en-US" sz="1300" dirty="0" smtClean="0">
              <a:latin typeface="Times New Roman" pitchFamily="18" charset="0"/>
              <a:cs typeface="Times New Roman" pitchFamily="18" charset="0"/>
            </a:endParaRPr>
          </a:p>
          <a:p>
            <a:pPr marL="573088" indent="-231775">
              <a:buNone/>
            </a:pPr>
            <a:r>
              <a:rPr lang="en-US" sz="2400" dirty="0" smtClean="0">
                <a:latin typeface="Times New Roman" pitchFamily="18" charset="0"/>
                <a:cs typeface="Times New Roman" pitchFamily="18" charset="0"/>
              </a:rPr>
              <a:t>Why do students drop out of STEM majors?</a:t>
            </a:r>
          </a:p>
          <a:p>
            <a:pPr marL="852488" indent="-217488"/>
            <a:r>
              <a:rPr lang="en-US" sz="2400" dirty="0" smtClean="0">
                <a:latin typeface="Times New Roman" pitchFamily="18" charset="0"/>
                <a:cs typeface="Times New Roman" pitchFamily="18" charset="0"/>
              </a:rPr>
              <a:t>Uninspiring intro courses</a:t>
            </a:r>
          </a:p>
          <a:p>
            <a:pPr marL="852488" indent="-217488"/>
            <a:r>
              <a:rPr lang="en-US" sz="2400" dirty="0" smtClean="0">
                <a:latin typeface="Times New Roman" pitchFamily="18" charset="0"/>
                <a:cs typeface="Times New Roman" pitchFamily="18" charset="0"/>
              </a:rPr>
              <a:t>Unwelcoming academic culture </a:t>
            </a:r>
          </a:p>
          <a:p>
            <a:pPr marL="1084263" lvl="1" indent="0">
              <a:buNone/>
            </a:pPr>
            <a:r>
              <a:rPr lang="en-US" sz="2400" dirty="0" smtClean="0">
                <a:latin typeface="Times New Roman" pitchFamily="18" charset="0"/>
                <a:cs typeface="Times New Roman" pitchFamily="18" charset="0"/>
              </a:rPr>
              <a:t> Esp. for women and minorities who are 70% of students, but only 45% of STEM</a:t>
            </a:r>
          </a:p>
          <a:p>
            <a:pPr marL="852488" indent="-217488"/>
            <a:r>
              <a:rPr lang="en-US" sz="2400" i="1" dirty="0" smtClean="0">
                <a:latin typeface="Times New Roman" pitchFamily="18" charset="0"/>
                <a:cs typeface="Times New Roman" pitchFamily="18" charset="0"/>
              </a:rPr>
              <a:t>Difficulty with required math because of inadequate preparations.</a:t>
            </a:r>
          </a:p>
          <a:p>
            <a:endParaRPr lang="en-US" sz="1300"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0" y="6096000"/>
            <a:ext cx="9220200" cy="762000"/>
          </a:xfrm>
          <a:prstGeom prst="rect">
            <a:avLst/>
          </a:prstGeom>
          <a:noFill/>
          <a:ln w="9525">
            <a:noFill/>
            <a:miter lim="800000"/>
            <a:headEnd/>
            <a:tailEnd/>
          </a:ln>
        </p:spPr>
      </p:pic>
      <p:cxnSp>
        <p:nvCxnSpPr>
          <p:cNvPr id="6" name="Straight Connector 5"/>
          <p:cNvCxnSpPr/>
          <p:nvPr/>
        </p:nvCxnSpPr>
        <p:spPr>
          <a:xfrm>
            <a:off x="0" y="1066800"/>
            <a:ext cx="914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6082" name="Picture 2" descr="H:\Chem Dept Pictures\SSS 2008 photos\IMG_0640.JPG"/>
          <p:cNvPicPr>
            <a:picLocks noChangeAspect="1" noChangeArrowheads="1"/>
          </p:cNvPicPr>
          <p:nvPr/>
        </p:nvPicPr>
        <p:blipFill>
          <a:blip r:embed="rId4" cstate="print"/>
          <a:srcRect/>
          <a:stretch>
            <a:fillRect/>
          </a:stretch>
        </p:blipFill>
        <p:spPr bwMode="auto">
          <a:xfrm>
            <a:off x="6172200" y="1447800"/>
            <a:ext cx="2414337" cy="1600200"/>
          </a:xfrm>
          <a:prstGeom prst="rect">
            <a:avLst/>
          </a:prstGeom>
          <a:noFill/>
        </p:spPr>
      </p:pic>
      <p:sp>
        <p:nvSpPr>
          <p:cNvPr id="13" name="Rectangle 12"/>
          <p:cNvSpPr/>
          <p:nvPr/>
        </p:nvSpPr>
        <p:spPr>
          <a:xfrm>
            <a:off x="6172200" y="3810000"/>
            <a:ext cx="2438400" cy="4572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172200" y="3200400"/>
            <a:ext cx="457200" cy="4572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72200" y="4419600"/>
            <a:ext cx="2438400" cy="14478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81800" y="3200400"/>
            <a:ext cx="5334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391400" y="3200400"/>
            <a:ext cx="4572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001000" y="3200400"/>
            <a:ext cx="533400" cy="4572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normAutofit/>
          </a:bodyPr>
          <a:lstStyle/>
          <a:p>
            <a:r>
              <a:rPr lang="en-US" sz="3200" b="1" dirty="0" smtClean="0">
                <a:solidFill>
                  <a:schemeClr val="accent1">
                    <a:lumMod val="75000"/>
                  </a:schemeClr>
                </a:solidFill>
                <a:latin typeface="Verdana" pitchFamily="34" charset="0"/>
                <a:ea typeface="Verdana" pitchFamily="34" charset="0"/>
                <a:cs typeface="Verdana" pitchFamily="34" charset="0"/>
              </a:rPr>
              <a:t>Women in STEM: Is it still an issue?</a:t>
            </a:r>
            <a:endParaRPr lang="en-US" sz="3200" b="1" dirty="0">
              <a:solidFill>
                <a:schemeClr val="accent1">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905000"/>
            <a:ext cx="8229600" cy="5135563"/>
          </a:xfrm>
          <a:ln>
            <a:noFill/>
          </a:ln>
        </p:spPr>
        <p:txBody>
          <a:bodyPr>
            <a:normAutofit/>
          </a:bodyPr>
          <a:lstStyle/>
          <a:p>
            <a:pPr algn="ctr">
              <a:buNone/>
            </a:pPr>
            <a:r>
              <a:rPr lang="en-US" sz="2800" b="1" dirty="0" smtClean="0">
                <a:solidFill>
                  <a:schemeClr val="tx2">
                    <a:lumMod val="40000"/>
                    <a:lumOff val="60000"/>
                  </a:schemeClr>
                </a:solidFill>
                <a:latin typeface="Times New Roman" pitchFamily="18" charset="0"/>
                <a:cs typeface="Times New Roman" pitchFamily="18" charset="0"/>
              </a:rPr>
              <a:t>Only 25% of total STEM workers are female</a:t>
            </a:r>
          </a:p>
          <a:p>
            <a:pPr>
              <a:buNone/>
            </a:pPr>
            <a:r>
              <a:rPr lang="en-US" sz="2800" dirty="0" smtClean="0">
                <a:latin typeface="Times New Roman" pitchFamily="18" charset="0"/>
                <a:cs typeface="Times New Roman" pitchFamily="18" charset="0"/>
              </a:rPr>
              <a:t>Demographics vary with field and level:</a:t>
            </a:r>
          </a:p>
          <a:p>
            <a:r>
              <a:rPr lang="en-US" sz="2400" dirty="0" smtClean="0">
                <a:latin typeface="Times New Roman" pitchFamily="18" charset="0"/>
                <a:cs typeface="Times New Roman" pitchFamily="18" charset="0"/>
              </a:rPr>
              <a:t>Women earn 50% or greater of BS in chemistry and math</a:t>
            </a:r>
          </a:p>
          <a:p>
            <a:r>
              <a:rPr lang="en-US" sz="2400" dirty="0" smtClean="0">
                <a:latin typeface="Times New Roman" pitchFamily="18" charset="0"/>
                <a:cs typeface="Times New Roman" pitchFamily="18" charset="0"/>
              </a:rPr>
              <a:t>Physics is a different story, in 2007, 5% of full professors, 16% of doctoral candidates, and 22% of undergraduates majors were women. </a:t>
            </a:r>
          </a:p>
          <a:p>
            <a:r>
              <a:rPr lang="en-US" sz="2400" dirty="0" smtClean="0">
                <a:latin typeface="Times New Roman" pitchFamily="18" charset="0"/>
                <a:cs typeface="Times New Roman" pitchFamily="18" charset="0"/>
              </a:rPr>
              <a:t>Women have only 14% of engineering jobs in the US and currently make up only 15% of all engineering students.</a:t>
            </a:r>
          </a:p>
          <a:p>
            <a:r>
              <a:rPr lang="en-US" sz="2400" dirty="0" smtClean="0">
                <a:latin typeface="Times New Roman" pitchFamily="18" charset="0"/>
                <a:cs typeface="Times New Roman" pitchFamily="18" charset="0"/>
              </a:rPr>
              <a:t>General trend is equal representation in high school and attrition occurs at each level.</a:t>
            </a:r>
          </a:p>
          <a:p>
            <a:pPr lvl="1"/>
            <a:endParaRPr lang="en-US" sz="2400" dirty="0" smtClean="0">
              <a:latin typeface="Times New Roman" pitchFamily="18" charset="0"/>
              <a:cs typeface="Times New Roman" pitchFamily="18" charset="0"/>
            </a:endParaRPr>
          </a:p>
          <a:p>
            <a:pPr lvl="1"/>
            <a:endParaRPr lang="en-US" sz="2400" dirty="0" smtClean="0">
              <a:latin typeface="Times New Roman" pitchFamily="18" charset="0"/>
              <a:cs typeface="Times New Roman" pitchFamily="18" charset="0"/>
            </a:endParaRPr>
          </a:p>
          <a:p>
            <a:pPr lvl="1"/>
            <a:endParaRPr lang="en-US" sz="24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0" y="6096000"/>
            <a:ext cx="9220200" cy="762000"/>
          </a:xfrm>
          <a:prstGeom prst="rect">
            <a:avLst/>
          </a:prstGeom>
          <a:noFill/>
          <a:ln w="9525">
            <a:noFill/>
            <a:miter lim="800000"/>
            <a:headEnd/>
            <a:tailEnd/>
          </a:ln>
        </p:spPr>
      </p:pic>
      <p:cxnSp>
        <p:nvCxnSpPr>
          <p:cNvPr id="6" name="Straight Connector 5"/>
          <p:cNvCxnSpPr/>
          <p:nvPr/>
        </p:nvCxnSpPr>
        <p:spPr>
          <a:xfrm>
            <a:off x="0" y="609600"/>
            <a:ext cx="914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4" cstate="print"/>
          <a:srcRect/>
          <a:stretch>
            <a:fillRect/>
          </a:stretch>
        </p:blipFill>
        <p:spPr bwMode="auto">
          <a:xfrm>
            <a:off x="228600" y="705084"/>
            <a:ext cx="2647950" cy="1200150"/>
          </a:xfrm>
          <a:prstGeom prst="rect">
            <a:avLst/>
          </a:prstGeom>
          <a:noFill/>
          <a:ln w="9525">
            <a:noFill/>
            <a:miter lim="800000"/>
            <a:headEnd/>
            <a:tailEnd/>
          </a:ln>
        </p:spPr>
      </p:pic>
      <p:pic>
        <p:nvPicPr>
          <p:cNvPr id="13" name="Picture 3"/>
          <p:cNvPicPr>
            <a:picLocks noChangeAspect="1" noChangeArrowheads="1"/>
          </p:cNvPicPr>
          <p:nvPr/>
        </p:nvPicPr>
        <p:blipFill>
          <a:blip r:embed="rId5" cstate="print"/>
          <a:srcRect/>
          <a:stretch>
            <a:fillRect/>
          </a:stretch>
        </p:blipFill>
        <p:spPr bwMode="auto">
          <a:xfrm>
            <a:off x="2743200" y="685800"/>
            <a:ext cx="1658136" cy="1238484"/>
          </a:xfrm>
          <a:prstGeom prst="rect">
            <a:avLst/>
          </a:prstGeom>
          <a:noFill/>
          <a:ln w="9525">
            <a:noFill/>
            <a:miter lim="800000"/>
            <a:headEnd/>
            <a:tailEnd/>
          </a:ln>
        </p:spPr>
      </p:pic>
      <p:pic>
        <p:nvPicPr>
          <p:cNvPr id="14" name="Picture 4"/>
          <p:cNvPicPr>
            <a:picLocks noChangeAspect="1" noChangeArrowheads="1"/>
          </p:cNvPicPr>
          <p:nvPr/>
        </p:nvPicPr>
        <p:blipFill>
          <a:blip r:embed="rId6" cstate="print"/>
          <a:srcRect/>
          <a:stretch>
            <a:fillRect/>
          </a:stretch>
        </p:blipFill>
        <p:spPr bwMode="auto">
          <a:xfrm>
            <a:off x="4419600" y="761999"/>
            <a:ext cx="1524000" cy="1138296"/>
          </a:xfrm>
          <a:prstGeom prst="rect">
            <a:avLst/>
          </a:prstGeom>
          <a:noFill/>
          <a:ln w="9525">
            <a:noFill/>
            <a:miter lim="800000"/>
            <a:headEnd/>
            <a:tailEnd/>
          </a:ln>
        </p:spPr>
      </p:pic>
      <p:sp>
        <p:nvSpPr>
          <p:cNvPr id="15" name="Rectangle 14"/>
          <p:cNvSpPr/>
          <p:nvPr/>
        </p:nvSpPr>
        <p:spPr>
          <a:xfrm>
            <a:off x="6019800" y="781284"/>
            <a:ext cx="6096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5"/>
          <p:cNvPicPr>
            <a:picLocks noChangeAspect="1" noChangeArrowheads="1"/>
          </p:cNvPicPr>
          <p:nvPr/>
        </p:nvPicPr>
        <p:blipFill>
          <a:blip r:embed="rId7" cstate="print"/>
          <a:srcRect/>
          <a:stretch>
            <a:fillRect/>
          </a:stretch>
        </p:blipFill>
        <p:spPr bwMode="auto">
          <a:xfrm>
            <a:off x="6705600" y="781284"/>
            <a:ext cx="1485900" cy="1114425"/>
          </a:xfrm>
          <a:prstGeom prst="rect">
            <a:avLst/>
          </a:prstGeom>
          <a:noFill/>
          <a:ln w="9525">
            <a:noFill/>
            <a:miter lim="800000"/>
            <a:headEnd/>
            <a:tailEnd/>
          </a:ln>
        </p:spPr>
      </p:pic>
      <p:sp>
        <p:nvSpPr>
          <p:cNvPr id="17" name="Rectangle 16"/>
          <p:cNvSpPr/>
          <p:nvPr/>
        </p:nvSpPr>
        <p:spPr>
          <a:xfrm>
            <a:off x="8305800" y="781284"/>
            <a:ext cx="6096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763000" cy="1143000"/>
          </a:xfrm>
        </p:spPr>
        <p:txBody>
          <a:bodyPr>
            <a:normAutofit/>
          </a:bodyPr>
          <a:lstStyle/>
          <a:p>
            <a:r>
              <a:rPr lang="en-US" sz="3200" b="1" dirty="0" smtClean="0">
                <a:solidFill>
                  <a:schemeClr val="accent1">
                    <a:lumMod val="75000"/>
                  </a:schemeClr>
                </a:solidFill>
                <a:latin typeface="Verdana" pitchFamily="34" charset="0"/>
                <a:ea typeface="Verdana" pitchFamily="34" charset="0"/>
                <a:cs typeface="Verdana" pitchFamily="34" charset="0"/>
              </a:rPr>
              <a:t>Women in STEM: Is it still an issue?</a:t>
            </a:r>
            <a:endParaRPr lang="en-US" sz="3200" b="1" dirty="0">
              <a:solidFill>
                <a:schemeClr val="accent1">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sz="half" idx="1"/>
          </p:nvPr>
        </p:nvSpPr>
        <p:spPr>
          <a:xfrm>
            <a:off x="304800" y="1143000"/>
            <a:ext cx="4038600" cy="4525963"/>
          </a:xfrm>
        </p:spPr>
        <p:txBody>
          <a:bodyPr>
            <a:normAutofit lnSpcReduction="10000"/>
          </a:bodyPr>
          <a:lstStyle/>
          <a:p>
            <a:pPr algn="ctr">
              <a:buNone/>
            </a:pPr>
            <a:r>
              <a:rPr lang="en-US" sz="3000" b="1" dirty="0" smtClean="0">
                <a:solidFill>
                  <a:schemeClr val="tx2">
                    <a:lumMod val="40000"/>
                    <a:lumOff val="60000"/>
                  </a:schemeClr>
                </a:solidFill>
                <a:latin typeface="Times New Roman" pitchFamily="18" charset="0"/>
                <a:cs typeface="Times New Roman" pitchFamily="18" charset="0"/>
              </a:rPr>
              <a:t>Why are there so few women in STEM?</a:t>
            </a:r>
          </a:p>
          <a:p>
            <a:pPr algn="ctr">
              <a:buNone/>
            </a:pPr>
            <a:endParaRPr lang="en-US" sz="2800" b="1" dirty="0" smtClean="0">
              <a:solidFill>
                <a:schemeClr val="tx2">
                  <a:lumMod val="40000"/>
                  <a:lumOff val="60000"/>
                </a:schemeClr>
              </a:solidFill>
              <a:latin typeface="Times New Roman" pitchFamily="18" charset="0"/>
              <a:cs typeface="Times New Roman" pitchFamily="18" charset="0"/>
            </a:endParaRPr>
          </a:p>
          <a:p>
            <a:pPr marL="630238" indent="-225425"/>
            <a:r>
              <a:rPr lang="en-US" sz="2600" dirty="0" smtClean="0">
                <a:latin typeface="Times New Roman" pitchFamily="18" charset="0"/>
                <a:cs typeface="Times New Roman" pitchFamily="18" charset="0"/>
              </a:rPr>
              <a:t>Biological gender differences?</a:t>
            </a:r>
          </a:p>
          <a:p>
            <a:pPr marL="630238" indent="-225425"/>
            <a:r>
              <a:rPr lang="en-US" sz="2600" dirty="0" smtClean="0">
                <a:latin typeface="Times New Roman" pitchFamily="18" charset="0"/>
                <a:cs typeface="Times New Roman" pitchFamily="18" charset="0"/>
              </a:rPr>
              <a:t>Social factors</a:t>
            </a:r>
          </a:p>
          <a:p>
            <a:pPr marL="630238" indent="-225425"/>
            <a:r>
              <a:rPr lang="en-US" sz="2600" dirty="0" smtClean="0">
                <a:latin typeface="Times New Roman" pitchFamily="18" charset="0"/>
                <a:cs typeface="Times New Roman" pitchFamily="18" charset="0"/>
              </a:rPr>
              <a:t>Negative stereotypes</a:t>
            </a:r>
          </a:p>
          <a:p>
            <a:pPr marL="630238" indent="-225425"/>
            <a:r>
              <a:rPr lang="en-US" sz="2600" dirty="0" smtClean="0">
                <a:latin typeface="Times New Roman" pitchFamily="18" charset="0"/>
                <a:cs typeface="Times New Roman" pitchFamily="18" charset="0"/>
              </a:rPr>
              <a:t>Environmental factors</a:t>
            </a:r>
          </a:p>
          <a:p>
            <a:pPr marL="630238" indent="-225425"/>
            <a:r>
              <a:rPr lang="en-US" sz="2600" dirty="0" smtClean="0">
                <a:latin typeface="Times New Roman" pitchFamily="18" charset="0"/>
                <a:cs typeface="Times New Roman" pitchFamily="18" charset="0"/>
              </a:rPr>
              <a:t>Unintentional bias</a:t>
            </a:r>
          </a:p>
          <a:p>
            <a:pPr marL="630238" indent="-225425"/>
            <a:r>
              <a:rPr lang="en-US" sz="2600" dirty="0" smtClean="0">
                <a:latin typeface="Times New Roman" pitchFamily="18" charset="0"/>
                <a:cs typeface="Times New Roman" pitchFamily="18" charset="0"/>
              </a:rPr>
              <a:t>Institutional structures</a:t>
            </a:r>
          </a:p>
          <a:p>
            <a:endParaRPr lang="en-US" sz="2800" dirty="0">
              <a:latin typeface="Times New Roman" pitchFamily="18" charset="0"/>
              <a:cs typeface="Times New Roman" pitchFamily="18" charset="0"/>
            </a:endParaRPr>
          </a:p>
        </p:txBody>
      </p:sp>
      <p:sp>
        <p:nvSpPr>
          <p:cNvPr id="7" name="Content Placeholder 6"/>
          <p:cNvSpPr>
            <a:spLocks noGrp="1"/>
          </p:cNvSpPr>
          <p:nvPr>
            <p:ph sz="half" idx="2"/>
          </p:nvPr>
        </p:nvSpPr>
        <p:spPr>
          <a:xfrm>
            <a:off x="4876800" y="990600"/>
            <a:ext cx="3810000" cy="4953000"/>
          </a:xfrm>
          <a:solidFill>
            <a:schemeClr val="accent2">
              <a:lumMod val="60000"/>
              <a:lumOff val="40000"/>
            </a:schemeClr>
          </a:solidFill>
          <a:ln>
            <a:solidFill>
              <a:schemeClr val="tx1"/>
            </a:solidFill>
          </a:ln>
        </p:spPr>
        <p:txBody>
          <a:bodyPr>
            <a:normAutofit lnSpcReduction="10000"/>
          </a:bodyPr>
          <a:lstStyle/>
          <a:p>
            <a:pPr marL="0" indent="0">
              <a:buNone/>
            </a:pPr>
            <a:r>
              <a:rPr lang="en-US" sz="2400" dirty="0" smtClean="0">
                <a:latin typeface="Times New Roman" pitchFamily="18" charset="0"/>
                <a:cs typeface="Times New Roman" pitchFamily="18" charset="0"/>
              </a:rPr>
              <a:t>“Thirty years ago there were 13 boys for every girl who </a:t>
            </a:r>
          </a:p>
          <a:p>
            <a:pPr marL="0" indent="0">
              <a:buNone/>
            </a:pPr>
            <a:r>
              <a:rPr lang="en-US" sz="2400" dirty="0" smtClean="0">
                <a:latin typeface="Times New Roman" pitchFamily="18" charset="0"/>
                <a:cs typeface="Times New Roman" pitchFamily="18" charset="0"/>
              </a:rPr>
              <a:t>scored above 700 on the SAT math exam at age 13; today that ratio has shrunk to about 3:1. This increase in the number of girls identified as ‘mathematically gifted’ suggests that education can and does make a difference at the highest levels of mathematical achievement.”</a:t>
            </a:r>
          </a:p>
          <a:p>
            <a:pPr algn="ctr">
              <a:buFontTx/>
              <a:buChar char="-"/>
            </a:pPr>
            <a:r>
              <a:rPr lang="en-US" sz="2400" dirty="0" smtClean="0">
                <a:latin typeface="Times New Roman" pitchFamily="18" charset="0"/>
                <a:cs typeface="Times New Roman" pitchFamily="18" charset="0"/>
              </a:rPr>
              <a:t>“Why So Few” </a:t>
            </a:r>
          </a:p>
          <a:p>
            <a:pPr algn="ctr">
              <a:buNone/>
            </a:pPr>
            <a:r>
              <a:rPr lang="en-US" sz="2400" dirty="0" smtClean="0">
                <a:latin typeface="Times New Roman" pitchFamily="18" charset="0"/>
                <a:cs typeface="Times New Roman" pitchFamily="18" charset="0"/>
              </a:rPr>
              <a:t>	AAUW report</a:t>
            </a:r>
            <a:endParaRPr lang="en-US" sz="2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0" y="6096000"/>
            <a:ext cx="9220200" cy="762000"/>
          </a:xfrm>
          <a:prstGeom prst="rect">
            <a:avLst/>
          </a:prstGeom>
          <a:noFill/>
          <a:ln w="9525">
            <a:noFill/>
            <a:miter lim="800000"/>
            <a:headEnd/>
            <a:tailEnd/>
          </a:ln>
        </p:spPr>
      </p:pic>
      <p:cxnSp>
        <p:nvCxnSpPr>
          <p:cNvPr id="6" name="Straight Connector 5"/>
          <p:cNvCxnSpPr/>
          <p:nvPr/>
        </p:nvCxnSpPr>
        <p:spPr>
          <a:xfrm>
            <a:off x="0" y="762000"/>
            <a:ext cx="914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9525000" cy="1143000"/>
          </a:xfrm>
        </p:spPr>
        <p:txBody>
          <a:bodyPr>
            <a:normAutofit/>
          </a:bodyPr>
          <a:lstStyle/>
          <a:p>
            <a:r>
              <a:rPr lang="en-US" sz="3000" b="1" dirty="0" smtClean="0">
                <a:solidFill>
                  <a:schemeClr val="accent1">
                    <a:lumMod val="75000"/>
                  </a:schemeClr>
                </a:solidFill>
                <a:latin typeface="Verdana" pitchFamily="34" charset="0"/>
                <a:ea typeface="Verdana" pitchFamily="34" charset="0"/>
                <a:cs typeface="Verdana" pitchFamily="34" charset="0"/>
              </a:rPr>
              <a:t>How can we encourage women in STEM?</a:t>
            </a:r>
            <a:endParaRPr lang="en-US" sz="3000" b="1" dirty="0">
              <a:solidFill>
                <a:schemeClr val="accent1">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990600"/>
            <a:ext cx="8229600" cy="5135563"/>
          </a:xfrm>
        </p:spPr>
        <p:txBody>
          <a:bodyPr>
            <a:normAutofit/>
          </a:bodyPr>
          <a:lstStyle/>
          <a:p>
            <a:r>
              <a:rPr lang="en-US" sz="2800" dirty="0" smtClean="0">
                <a:latin typeface="Times New Roman" pitchFamily="18" charset="0"/>
                <a:cs typeface="Times New Roman" pitchFamily="18" charset="0"/>
              </a:rPr>
              <a:t>Provide female mentors and role models, esp. college students for high school students.</a:t>
            </a:r>
          </a:p>
          <a:p>
            <a:r>
              <a:rPr lang="en-US" sz="2800" dirty="0" smtClean="0">
                <a:latin typeface="Times New Roman" pitchFamily="18" charset="0"/>
                <a:cs typeface="Times New Roman" pitchFamily="18" charset="0"/>
              </a:rPr>
              <a:t>Dispel myths and stereotypes.</a:t>
            </a:r>
          </a:p>
          <a:p>
            <a:r>
              <a:rPr lang="en-US" sz="2800" dirty="0" smtClean="0">
                <a:latin typeface="Times New Roman" pitchFamily="18" charset="0"/>
                <a:cs typeface="Times New Roman" pitchFamily="18" charset="0"/>
              </a:rPr>
              <a:t>Emphasize that girls and boys achieve equally well in math and science.</a:t>
            </a:r>
          </a:p>
          <a:p>
            <a:r>
              <a:rPr lang="en-US" sz="2800" dirty="0" smtClean="0">
                <a:latin typeface="Times New Roman" pitchFamily="18" charset="0"/>
                <a:cs typeface="Times New Roman" pitchFamily="18" charset="0"/>
              </a:rPr>
              <a:t>Be aware of our own implicit bias. </a:t>
            </a:r>
          </a:p>
          <a:p>
            <a:pPr lvl="1"/>
            <a:r>
              <a:rPr lang="en-US" sz="2400" dirty="0" smtClean="0">
                <a:latin typeface="Times New Roman" pitchFamily="18" charset="0"/>
                <a:cs typeface="Times New Roman" pitchFamily="18" charset="0"/>
              </a:rPr>
              <a:t>(test your own @ </a:t>
            </a:r>
            <a:r>
              <a:rPr lang="en-US" sz="2400" dirty="0" smtClean="0">
                <a:latin typeface="Times New Roman" pitchFamily="18" charset="0"/>
                <a:cs typeface="Times New Roman" pitchFamily="18" charset="0"/>
                <a:hlinkClick r:id="rId3"/>
              </a:rPr>
              <a:t>https://implicit.harvard.edu</a:t>
            </a:r>
            <a:r>
              <a:rPr lang="en-US" sz="24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Provide spatial skills training.</a:t>
            </a: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cstate="print"/>
          <a:srcRect/>
          <a:stretch>
            <a:fillRect/>
          </a:stretch>
        </p:blipFill>
        <p:spPr bwMode="auto">
          <a:xfrm>
            <a:off x="0" y="6096000"/>
            <a:ext cx="9220200" cy="762000"/>
          </a:xfrm>
          <a:prstGeom prst="rect">
            <a:avLst/>
          </a:prstGeom>
          <a:noFill/>
          <a:ln w="9525">
            <a:noFill/>
            <a:miter lim="800000"/>
            <a:headEnd/>
            <a:tailEnd/>
          </a:ln>
        </p:spPr>
      </p:pic>
      <p:sp>
        <p:nvSpPr>
          <p:cNvPr id="7" name="TextBox 6"/>
          <p:cNvSpPr txBox="1"/>
          <p:nvPr/>
        </p:nvSpPr>
        <p:spPr>
          <a:xfrm>
            <a:off x="152400" y="6229290"/>
            <a:ext cx="5893023" cy="400110"/>
          </a:xfrm>
          <a:prstGeom prst="rect">
            <a:avLst/>
          </a:prstGeom>
          <a:noFill/>
        </p:spPr>
        <p:txBody>
          <a:bodyPr wrap="none" rtlCol="0">
            <a:spAutoFit/>
          </a:bodyPr>
          <a:lstStyle/>
          <a:p>
            <a:r>
              <a:rPr lang="en-US" sz="2000" dirty="0" smtClean="0">
                <a:solidFill>
                  <a:schemeClr val="bg1"/>
                </a:solidFill>
              </a:rPr>
              <a:t>Check out:  For Girls in Science @ forgirlsinscience.org!</a:t>
            </a:r>
            <a:endParaRPr lang="en-US" sz="2000" dirty="0">
              <a:solidFill>
                <a:schemeClr val="bg1"/>
              </a:solidFill>
            </a:endParaRPr>
          </a:p>
        </p:txBody>
      </p:sp>
      <p:pic>
        <p:nvPicPr>
          <p:cNvPr id="43010" name="Picture 2"/>
          <p:cNvPicPr>
            <a:picLocks noChangeAspect="1" noChangeArrowheads="1"/>
          </p:cNvPicPr>
          <p:nvPr/>
        </p:nvPicPr>
        <p:blipFill>
          <a:blip r:embed="rId5" cstate="print"/>
          <a:srcRect/>
          <a:stretch>
            <a:fillRect/>
          </a:stretch>
        </p:blipFill>
        <p:spPr bwMode="auto">
          <a:xfrm>
            <a:off x="228600" y="4800600"/>
            <a:ext cx="2647950" cy="1200150"/>
          </a:xfrm>
          <a:prstGeom prst="rect">
            <a:avLst/>
          </a:prstGeom>
          <a:noFill/>
          <a:ln w="9525">
            <a:noFill/>
            <a:miter lim="800000"/>
            <a:headEnd/>
            <a:tailEnd/>
          </a:ln>
        </p:spPr>
      </p:pic>
      <p:pic>
        <p:nvPicPr>
          <p:cNvPr id="43011" name="Picture 3"/>
          <p:cNvPicPr>
            <a:picLocks noChangeAspect="1" noChangeArrowheads="1"/>
          </p:cNvPicPr>
          <p:nvPr/>
        </p:nvPicPr>
        <p:blipFill>
          <a:blip r:embed="rId6" cstate="print"/>
          <a:srcRect/>
          <a:stretch>
            <a:fillRect/>
          </a:stretch>
        </p:blipFill>
        <p:spPr bwMode="auto">
          <a:xfrm>
            <a:off x="2743200" y="4781316"/>
            <a:ext cx="1658136" cy="1238484"/>
          </a:xfrm>
          <a:prstGeom prst="rect">
            <a:avLst/>
          </a:prstGeom>
          <a:noFill/>
          <a:ln w="9525">
            <a:noFill/>
            <a:miter lim="800000"/>
            <a:headEnd/>
            <a:tailEnd/>
          </a:ln>
        </p:spPr>
      </p:pic>
      <p:pic>
        <p:nvPicPr>
          <p:cNvPr id="43012" name="Picture 4"/>
          <p:cNvPicPr>
            <a:picLocks noChangeAspect="1" noChangeArrowheads="1"/>
          </p:cNvPicPr>
          <p:nvPr/>
        </p:nvPicPr>
        <p:blipFill>
          <a:blip r:embed="rId7" cstate="print"/>
          <a:srcRect/>
          <a:stretch>
            <a:fillRect/>
          </a:stretch>
        </p:blipFill>
        <p:spPr bwMode="auto">
          <a:xfrm>
            <a:off x="4419600" y="4857515"/>
            <a:ext cx="1524000" cy="1138296"/>
          </a:xfrm>
          <a:prstGeom prst="rect">
            <a:avLst/>
          </a:prstGeom>
          <a:noFill/>
          <a:ln w="9525">
            <a:noFill/>
            <a:miter lim="800000"/>
            <a:headEnd/>
            <a:tailEnd/>
          </a:ln>
        </p:spPr>
      </p:pic>
      <p:sp>
        <p:nvSpPr>
          <p:cNvPr id="11" name="Rectangle 10"/>
          <p:cNvSpPr/>
          <p:nvPr/>
        </p:nvSpPr>
        <p:spPr>
          <a:xfrm>
            <a:off x="6019800" y="4876800"/>
            <a:ext cx="609600" cy="1143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0" y="838200"/>
            <a:ext cx="914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3013" name="Picture 5"/>
          <p:cNvPicPr>
            <a:picLocks noChangeAspect="1" noChangeArrowheads="1"/>
          </p:cNvPicPr>
          <p:nvPr/>
        </p:nvPicPr>
        <p:blipFill>
          <a:blip r:embed="rId8" cstate="print"/>
          <a:srcRect/>
          <a:stretch>
            <a:fillRect/>
          </a:stretch>
        </p:blipFill>
        <p:spPr bwMode="auto">
          <a:xfrm>
            <a:off x="6705600" y="4876800"/>
            <a:ext cx="1485900" cy="1114425"/>
          </a:xfrm>
          <a:prstGeom prst="rect">
            <a:avLst/>
          </a:prstGeom>
          <a:noFill/>
          <a:ln w="9525">
            <a:noFill/>
            <a:miter lim="800000"/>
            <a:headEnd/>
            <a:tailEnd/>
          </a:ln>
        </p:spPr>
      </p:pic>
      <p:sp>
        <p:nvSpPr>
          <p:cNvPr id="14" name="Rectangle 13"/>
          <p:cNvSpPr/>
          <p:nvPr/>
        </p:nvSpPr>
        <p:spPr>
          <a:xfrm>
            <a:off x="8305800" y="4876800"/>
            <a:ext cx="609600" cy="1143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3200" b="1" dirty="0" smtClean="0">
                <a:solidFill>
                  <a:schemeClr val="accent1">
                    <a:lumMod val="75000"/>
                  </a:schemeClr>
                </a:solidFill>
                <a:latin typeface="Verdana" pitchFamily="34" charset="0"/>
                <a:ea typeface="Verdana" pitchFamily="34" charset="0"/>
                <a:cs typeface="Verdana" pitchFamily="34" charset="0"/>
              </a:rPr>
              <a:t>How can we encourage students to choose STEM majors and fields?</a:t>
            </a:r>
            <a:endParaRPr lang="en-US" sz="3200" b="1" dirty="0">
              <a:solidFill>
                <a:schemeClr val="accent1">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267200" y="1676400"/>
            <a:ext cx="4876800" cy="4906963"/>
          </a:xfrm>
        </p:spPr>
        <p:txBody>
          <a:bodyPr>
            <a:normAutofit/>
          </a:bodyPr>
          <a:lstStyle/>
          <a:p>
            <a:r>
              <a:rPr lang="en-US" sz="2800" dirty="0" smtClean="0">
                <a:latin typeface="Times New Roman" pitchFamily="18" charset="0"/>
                <a:cs typeface="Times New Roman" pitchFamily="18" charset="0"/>
              </a:rPr>
              <a:t>Encourage natural interest.</a:t>
            </a:r>
          </a:p>
          <a:p>
            <a:r>
              <a:rPr lang="en-US" sz="2800" dirty="0" smtClean="0">
                <a:latin typeface="Times New Roman" pitchFamily="18" charset="0"/>
                <a:cs typeface="Times New Roman" pitchFamily="18" charset="0"/>
              </a:rPr>
              <a:t>Educate about opportunities.</a:t>
            </a:r>
          </a:p>
          <a:p>
            <a:r>
              <a:rPr lang="en-US" sz="2800" dirty="0" smtClean="0">
                <a:latin typeface="Times New Roman" pitchFamily="18" charset="0"/>
                <a:cs typeface="Times New Roman" pitchFamily="18" charset="0"/>
              </a:rPr>
              <a:t>Erase negative connotations.</a:t>
            </a:r>
          </a:p>
          <a:p>
            <a:r>
              <a:rPr lang="en-US" sz="2800" dirty="0" smtClean="0">
                <a:latin typeface="Times New Roman" pitchFamily="18" charset="0"/>
                <a:cs typeface="Times New Roman" pitchFamily="18" charset="0"/>
              </a:rPr>
              <a:t>Cultivate talent and abilities.</a:t>
            </a:r>
          </a:p>
          <a:p>
            <a:r>
              <a:rPr lang="en-US" sz="2800" dirty="0" smtClean="0">
                <a:latin typeface="Times New Roman" pitchFamily="18" charset="0"/>
                <a:cs typeface="Times New Roman" pitchFamily="18" charset="0"/>
              </a:rPr>
              <a:t>Prepare rigorously in math and science.</a:t>
            </a:r>
          </a:p>
          <a:p>
            <a:endParaRPr lang="en-US" sz="2800" dirty="0" smtClean="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0" y="6096000"/>
            <a:ext cx="9220200" cy="762000"/>
          </a:xfrm>
          <a:prstGeom prst="rect">
            <a:avLst/>
          </a:prstGeom>
          <a:noFill/>
          <a:ln w="9525">
            <a:noFill/>
            <a:miter lim="800000"/>
            <a:headEnd/>
            <a:tailEnd/>
          </a:ln>
        </p:spPr>
      </p:pic>
      <p:cxnSp>
        <p:nvCxnSpPr>
          <p:cNvPr id="6" name="Straight Connector 5"/>
          <p:cNvCxnSpPr/>
          <p:nvPr/>
        </p:nvCxnSpPr>
        <p:spPr>
          <a:xfrm>
            <a:off x="0" y="990600"/>
            <a:ext cx="914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0962" name="Picture 2" descr="C:\Users\spreston\Pictures\NCW 2012\IMG_4854.JPG"/>
          <p:cNvPicPr>
            <a:picLocks noChangeAspect="1" noChangeArrowheads="1"/>
          </p:cNvPicPr>
          <p:nvPr/>
        </p:nvPicPr>
        <p:blipFill>
          <a:blip r:embed="rId4" cstate="print"/>
          <a:srcRect/>
          <a:stretch>
            <a:fillRect/>
          </a:stretch>
        </p:blipFill>
        <p:spPr bwMode="auto">
          <a:xfrm>
            <a:off x="304800" y="1143000"/>
            <a:ext cx="2336800" cy="1752600"/>
          </a:xfrm>
          <a:prstGeom prst="rect">
            <a:avLst/>
          </a:prstGeom>
          <a:noFill/>
        </p:spPr>
      </p:pic>
      <p:pic>
        <p:nvPicPr>
          <p:cNvPr id="40963" name="Picture 3" descr="C:\Users\spreston\Pictures\NCW 2012\Sarah and Adam.JPG"/>
          <p:cNvPicPr>
            <a:picLocks noChangeAspect="1" noChangeArrowheads="1"/>
          </p:cNvPicPr>
          <p:nvPr/>
        </p:nvPicPr>
        <p:blipFill>
          <a:blip r:embed="rId5" cstate="print"/>
          <a:srcRect/>
          <a:stretch>
            <a:fillRect/>
          </a:stretch>
        </p:blipFill>
        <p:spPr bwMode="auto">
          <a:xfrm>
            <a:off x="304800" y="3048000"/>
            <a:ext cx="3429000" cy="2851547"/>
          </a:xfrm>
          <a:prstGeom prst="rect">
            <a:avLst/>
          </a:prstGeom>
          <a:noFill/>
        </p:spPr>
      </p:pic>
      <p:sp>
        <p:nvSpPr>
          <p:cNvPr id="10" name="Rectangle 9"/>
          <p:cNvSpPr/>
          <p:nvPr/>
        </p:nvSpPr>
        <p:spPr>
          <a:xfrm>
            <a:off x="2743200" y="2438400"/>
            <a:ext cx="990600" cy="457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43200" y="1752600"/>
            <a:ext cx="990600" cy="533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743200" y="1143000"/>
            <a:ext cx="990600" cy="457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3200" b="1" dirty="0" smtClean="0">
                <a:solidFill>
                  <a:schemeClr val="accent1">
                    <a:lumMod val="75000"/>
                  </a:schemeClr>
                </a:solidFill>
                <a:latin typeface="Verdana" pitchFamily="34" charset="0"/>
                <a:ea typeface="Verdana" pitchFamily="34" charset="0"/>
                <a:cs typeface="Verdana" pitchFamily="34" charset="0"/>
              </a:rPr>
              <a:t>Thank You!</a:t>
            </a:r>
            <a:endParaRPr lang="en-US" sz="3200" b="1" dirty="0">
              <a:solidFill>
                <a:schemeClr val="accent1">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990600"/>
            <a:ext cx="8229600" cy="5135563"/>
          </a:xfrm>
        </p:spPr>
        <p:txBody>
          <a:bodyPr>
            <a:normAutofit/>
          </a:bodyPr>
          <a:lstStyle/>
          <a:p>
            <a:pPr algn="ctr">
              <a:buNone/>
            </a:pPr>
            <a:endParaRPr lang="en-US" dirty="0" smtClean="0">
              <a:latin typeface="Times New Roman" pitchFamily="18" charset="0"/>
              <a:cs typeface="Times New Roman" pitchFamily="18" charset="0"/>
            </a:endParaRPr>
          </a:p>
          <a:p>
            <a:pPr algn="ctr">
              <a:buNone/>
            </a:pPr>
            <a:endParaRPr lang="en-US" dirty="0" smtClean="0">
              <a:latin typeface="Times New Roman" pitchFamily="18" charset="0"/>
              <a:cs typeface="Times New Roman" pitchFamily="18" charset="0"/>
            </a:endParaRPr>
          </a:p>
          <a:p>
            <a:pPr algn="ctr">
              <a:buNone/>
            </a:pPr>
            <a:endParaRPr lang="en-US" dirty="0" smtClean="0">
              <a:latin typeface="Times New Roman" pitchFamily="18" charset="0"/>
              <a:cs typeface="Times New Roman" pitchFamily="18" charset="0"/>
            </a:endParaRPr>
          </a:p>
          <a:p>
            <a:pPr algn="ctr">
              <a:buNone/>
            </a:pPr>
            <a:endParaRPr lang="en-US" dirty="0" smtClean="0">
              <a:latin typeface="Times New Roman" pitchFamily="18" charset="0"/>
              <a:cs typeface="Times New Roman" pitchFamily="18" charset="0"/>
            </a:endParaRP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Sarah Preston</a:t>
            </a:r>
          </a:p>
          <a:p>
            <a:pPr algn="ctr">
              <a:buNone/>
            </a:pPr>
            <a:r>
              <a:rPr lang="en-US" dirty="0" smtClean="0">
                <a:latin typeface="Times New Roman" pitchFamily="18" charset="0"/>
                <a:cs typeface="Times New Roman" pitchFamily="18" charset="0"/>
                <a:hlinkClick r:id="rId3"/>
              </a:rPr>
              <a:t>spreston@ursuline.edu</a:t>
            </a: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440.684.6073</a:t>
            </a:r>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cstate="print"/>
          <a:srcRect/>
          <a:stretch>
            <a:fillRect/>
          </a:stretch>
        </p:blipFill>
        <p:spPr bwMode="auto">
          <a:xfrm>
            <a:off x="0" y="6096000"/>
            <a:ext cx="9220200" cy="762000"/>
          </a:xfrm>
          <a:prstGeom prst="rect">
            <a:avLst/>
          </a:prstGeom>
          <a:noFill/>
          <a:ln w="9525">
            <a:noFill/>
            <a:miter lim="800000"/>
            <a:headEnd/>
            <a:tailEnd/>
          </a:ln>
        </p:spPr>
      </p:pic>
      <p:cxnSp>
        <p:nvCxnSpPr>
          <p:cNvPr id="6" name="Straight Connector 5"/>
          <p:cNvCxnSpPr/>
          <p:nvPr/>
        </p:nvCxnSpPr>
        <p:spPr>
          <a:xfrm>
            <a:off x="0" y="762000"/>
            <a:ext cx="914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7170" name="Picture 2" descr="C:\Users\spreston\Pictures\chem logo color.jpg"/>
          <p:cNvPicPr>
            <a:picLocks noChangeAspect="1" noChangeArrowheads="1"/>
          </p:cNvPicPr>
          <p:nvPr/>
        </p:nvPicPr>
        <p:blipFill>
          <a:blip r:embed="rId5" cstate="print"/>
          <a:srcRect/>
          <a:stretch>
            <a:fillRect/>
          </a:stretch>
        </p:blipFill>
        <p:spPr bwMode="auto">
          <a:xfrm>
            <a:off x="386576" y="1676400"/>
            <a:ext cx="8300224" cy="2209800"/>
          </a:xfrm>
          <a:prstGeom prst="rect">
            <a:avLst/>
          </a:prstGeom>
          <a:noFill/>
        </p:spPr>
      </p:pic>
      <p:sp>
        <p:nvSpPr>
          <p:cNvPr id="7" name="TextBox 6"/>
          <p:cNvSpPr txBox="1"/>
          <p:nvPr/>
        </p:nvSpPr>
        <p:spPr>
          <a:xfrm>
            <a:off x="3048000" y="1066800"/>
            <a:ext cx="2803973" cy="523220"/>
          </a:xfrm>
          <a:prstGeom prst="rect">
            <a:avLst/>
          </a:prstGeom>
          <a:noFill/>
        </p:spPr>
        <p:txBody>
          <a:bodyPr wrap="none" rtlCol="0">
            <a:spAutoFit/>
          </a:bodyPr>
          <a:lstStyle/>
          <a:p>
            <a:r>
              <a:rPr lang="en-US" sz="2800" dirty="0" smtClean="0">
                <a:solidFill>
                  <a:schemeClr val="tx2">
                    <a:lumMod val="40000"/>
                    <a:lumOff val="60000"/>
                  </a:schemeClr>
                </a:solidFill>
                <a:latin typeface="Times New Roman" pitchFamily="18" charset="0"/>
                <a:cs typeface="Times New Roman" pitchFamily="18" charset="0"/>
              </a:rPr>
              <a:t>Any Questions???</a:t>
            </a:r>
            <a:endParaRPr lang="en-US" sz="2800" dirty="0">
              <a:solidFill>
                <a:schemeClr val="tx2">
                  <a:lumMod val="40000"/>
                  <a:lumOff val="6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3200" b="1" dirty="0" smtClean="0">
                <a:solidFill>
                  <a:schemeClr val="accent1">
                    <a:lumMod val="75000"/>
                  </a:schemeClr>
                </a:solidFill>
                <a:latin typeface="Verdana" pitchFamily="34" charset="0"/>
                <a:ea typeface="Verdana" pitchFamily="34" charset="0"/>
                <a:cs typeface="Verdana" pitchFamily="34" charset="0"/>
              </a:rPr>
              <a:t>Outcomes of STEM Education</a:t>
            </a:r>
            <a:endParaRPr lang="en-US" sz="3200" b="1" dirty="0">
              <a:solidFill>
                <a:schemeClr val="accent1">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304800" y="762000"/>
            <a:ext cx="8839200" cy="5364163"/>
          </a:xfrm>
        </p:spPr>
        <p:txBody>
          <a:bodyPr>
            <a:normAutofit/>
          </a:bodyPr>
          <a:lstStyle/>
          <a:p>
            <a:pPr marL="0" indent="0">
              <a:buNone/>
            </a:pPr>
            <a:r>
              <a:rPr lang="en-US" sz="2800" dirty="0" smtClean="0">
                <a:latin typeface="Times New Roman" pitchFamily="18" charset="0"/>
                <a:cs typeface="Times New Roman" pitchFamily="18" charset="0"/>
              </a:rPr>
              <a:t>Besides specific content knowledge and technical ability, a STEM education equips students with:</a:t>
            </a:r>
          </a:p>
          <a:p>
            <a:pPr marL="0" indent="0">
              <a:buNone/>
            </a:pPr>
            <a:endParaRPr lang="en-US" sz="2800" dirty="0" smtClean="0">
              <a:latin typeface="Times New Roman" pitchFamily="18" charset="0"/>
              <a:cs typeface="Times New Roman" pitchFamily="18" charset="0"/>
            </a:endParaRPr>
          </a:p>
          <a:p>
            <a:pPr marL="688975" indent="-223838"/>
            <a:endParaRPr lang="en-US" sz="2600" dirty="0" smtClean="0">
              <a:latin typeface="Times New Roman" pitchFamily="18" charset="0"/>
              <a:cs typeface="Times New Roman" pitchFamily="18" charset="0"/>
            </a:endParaRPr>
          </a:p>
          <a:p>
            <a:pPr marL="688975" indent="-223838"/>
            <a:endParaRPr lang="en-US" sz="2600" dirty="0">
              <a:latin typeface="Times New Roman" pitchFamily="18" charset="0"/>
              <a:cs typeface="Times New Roman" pitchFamily="18" charset="0"/>
            </a:endParaRPr>
          </a:p>
          <a:p>
            <a:pPr marL="688975" indent="-223838"/>
            <a:endParaRPr lang="en-US" sz="2600" dirty="0" smtClean="0">
              <a:latin typeface="Times New Roman" pitchFamily="18" charset="0"/>
              <a:cs typeface="Times New Roman" pitchFamily="18" charset="0"/>
            </a:endParaRPr>
          </a:p>
          <a:p>
            <a:pPr marL="688975" indent="-223838"/>
            <a:endParaRPr lang="en-US" sz="2600" dirty="0">
              <a:latin typeface="Times New Roman" pitchFamily="18" charset="0"/>
              <a:cs typeface="Times New Roman" pitchFamily="18" charset="0"/>
            </a:endParaRPr>
          </a:p>
          <a:p>
            <a:pPr marL="688975" indent="-223838"/>
            <a:endParaRPr lang="en-US" sz="26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marL="0" indent="0">
              <a:buNone/>
            </a:pPr>
            <a:r>
              <a:rPr lang="en-US" sz="2800" dirty="0" smtClean="0">
                <a:latin typeface="Times New Roman" pitchFamily="18" charset="0"/>
                <a:cs typeface="Times New Roman" pitchFamily="18" charset="0"/>
              </a:rPr>
              <a:t>These skills are highly desired by employees and essential for 21</a:t>
            </a:r>
            <a:r>
              <a:rPr lang="en-US" sz="2800" baseline="30000" dirty="0" smtClean="0">
                <a:latin typeface="Times New Roman" pitchFamily="18" charset="0"/>
                <a:cs typeface="Times New Roman" pitchFamily="18" charset="0"/>
              </a:rPr>
              <a:t>st</a:t>
            </a:r>
            <a:r>
              <a:rPr lang="en-US" sz="2800" dirty="0" smtClean="0">
                <a:latin typeface="Times New Roman" pitchFamily="18" charset="0"/>
                <a:cs typeface="Times New Roman" pitchFamily="18" charset="0"/>
              </a:rPr>
              <a:t>-century citizens to make informed decisions.</a:t>
            </a:r>
          </a:p>
          <a:p>
            <a:endParaRPr lang="en-US" sz="2400" dirty="0">
              <a:latin typeface="Times New Roman" pitchFamily="18" charset="0"/>
              <a:cs typeface="Times New Roman" pitchFamily="18" charset="0"/>
            </a:endParaRPr>
          </a:p>
          <a:p>
            <a:pPr>
              <a:buNone/>
            </a:pPr>
            <a:endParaRPr lang="en-US" sz="24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0" y="6096000"/>
            <a:ext cx="9220200" cy="762000"/>
          </a:xfrm>
          <a:prstGeom prst="rect">
            <a:avLst/>
          </a:prstGeom>
          <a:noFill/>
          <a:ln w="9525">
            <a:noFill/>
            <a:miter lim="800000"/>
            <a:headEnd/>
            <a:tailEnd/>
          </a:ln>
        </p:spPr>
      </p:pic>
      <p:cxnSp>
        <p:nvCxnSpPr>
          <p:cNvPr id="6" name="Straight Connector 5"/>
          <p:cNvCxnSpPr/>
          <p:nvPr/>
        </p:nvCxnSpPr>
        <p:spPr>
          <a:xfrm>
            <a:off x="0" y="762000"/>
            <a:ext cx="914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4098" name="Picture 2" descr="H:\Chem Dept Pictures\SSS photos for poster\SSS 7-7-07 028.jpg"/>
          <p:cNvPicPr>
            <a:picLocks noChangeAspect="1" noChangeArrowheads="1"/>
          </p:cNvPicPr>
          <p:nvPr/>
        </p:nvPicPr>
        <p:blipFill>
          <a:blip r:embed="rId4" cstate="print"/>
          <a:srcRect/>
          <a:stretch>
            <a:fillRect/>
          </a:stretch>
        </p:blipFill>
        <p:spPr bwMode="auto">
          <a:xfrm>
            <a:off x="350989" y="1981200"/>
            <a:ext cx="2468410" cy="2743200"/>
          </a:xfrm>
          <a:prstGeom prst="rect">
            <a:avLst/>
          </a:prstGeom>
          <a:noFill/>
        </p:spPr>
      </p:pic>
      <p:sp>
        <p:nvSpPr>
          <p:cNvPr id="7" name="TextBox 6"/>
          <p:cNvSpPr txBox="1"/>
          <p:nvPr/>
        </p:nvSpPr>
        <p:spPr>
          <a:xfrm>
            <a:off x="2667000" y="1981200"/>
            <a:ext cx="6311343" cy="2677656"/>
          </a:xfrm>
          <a:prstGeom prst="rect">
            <a:avLst/>
          </a:prstGeom>
          <a:noFill/>
        </p:spPr>
        <p:txBody>
          <a:bodyPr wrap="none" rtlCol="0">
            <a:spAutoFit/>
          </a:bodyPr>
          <a:lstStyle/>
          <a:p>
            <a:pPr marL="688975" indent="-223838">
              <a:buFont typeface="Arial" pitchFamily="34" charset="0"/>
              <a:buChar char="•"/>
            </a:pPr>
            <a:r>
              <a:rPr lang="en-US" sz="2400" dirty="0" smtClean="0">
                <a:latin typeface="Times New Roman" pitchFamily="18" charset="0"/>
                <a:cs typeface="Times New Roman" pitchFamily="18" charset="0"/>
              </a:rPr>
              <a:t>Critical thinking ability</a:t>
            </a:r>
          </a:p>
          <a:p>
            <a:pPr marL="688975" indent="-223838">
              <a:buFont typeface="Arial" pitchFamily="34" charset="0"/>
              <a:buChar char="•"/>
            </a:pPr>
            <a:r>
              <a:rPr lang="en-US" sz="2400" dirty="0" smtClean="0">
                <a:latin typeface="Times New Roman" pitchFamily="18" charset="0"/>
                <a:cs typeface="Times New Roman" pitchFamily="18" charset="0"/>
              </a:rPr>
              <a:t>Proficiency at solving non-routine problems</a:t>
            </a:r>
          </a:p>
          <a:p>
            <a:pPr marL="688975" indent="-223838">
              <a:buFont typeface="Arial" pitchFamily="34" charset="0"/>
              <a:buChar char="•"/>
            </a:pPr>
            <a:r>
              <a:rPr lang="en-US" sz="2400" dirty="0" smtClean="0">
                <a:latin typeface="Times New Roman" pitchFamily="18" charset="0"/>
                <a:cs typeface="Times New Roman" pitchFamily="18" charset="0"/>
              </a:rPr>
              <a:t>Understanding of how things work</a:t>
            </a:r>
          </a:p>
          <a:p>
            <a:pPr marL="688975" indent="-223838">
              <a:buFont typeface="Arial" pitchFamily="34" charset="0"/>
              <a:buChar char="•"/>
            </a:pPr>
            <a:r>
              <a:rPr lang="en-US" sz="2400" dirty="0" smtClean="0">
                <a:latin typeface="Times New Roman" pitchFamily="18" charset="0"/>
                <a:cs typeface="Times New Roman" pitchFamily="18" charset="0"/>
              </a:rPr>
              <a:t>Innovation and creativity</a:t>
            </a:r>
          </a:p>
          <a:p>
            <a:pPr marL="688975" indent="-223838">
              <a:buFont typeface="Arial" pitchFamily="34" charset="0"/>
              <a:buChar char="•"/>
            </a:pPr>
            <a:r>
              <a:rPr lang="en-US" sz="2400" dirty="0" smtClean="0">
                <a:latin typeface="Times New Roman" pitchFamily="18" charset="0"/>
                <a:cs typeface="Times New Roman" pitchFamily="18" charset="0"/>
              </a:rPr>
              <a:t>Complex communication skills</a:t>
            </a:r>
          </a:p>
          <a:p>
            <a:pPr marL="688975" indent="-223838">
              <a:buFont typeface="Arial" pitchFamily="34" charset="0"/>
              <a:buChar char="•"/>
            </a:pPr>
            <a:r>
              <a:rPr lang="en-US" sz="2400" dirty="0" smtClean="0">
                <a:latin typeface="Times New Roman" pitchFamily="18" charset="0"/>
                <a:cs typeface="Times New Roman" pitchFamily="18" charset="0"/>
              </a:rPr>
              <a:t>Adaptability</a:t>
            </a:r>
          </a:p>
          <a:p>
            <a:pPr marL="688975" indent="-223838">
              <a:buFont typeface="Arial" pitchFamily="34" charset="0"/>
              <a:buChar char="•"/>
            </a:pPr>
            <a:r>
              <a:rPr lang="en-US" sz="2400" dirty="0" smtClean="0">
                <a:latin typeface="Times New Roman" pitchFamily="18" charset="0"/>
                <a:cs typeface="Times New Roman" pitchFamily="18" charset="0"/>
              </a:rPr>
              <a:t>Social and cultural competence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3200" b="1" dirty="0" smtClean="0">
                <a:solidFill>
                  <a:schemeClr val="accent1">
                    <a:lumMod val="75000"/>
                  </a:schemeClr>
                </a:solidFill>
                <a:latin typeface="Verdana" pitchFamily="34" charset="0"/>
                <a:ea typeface="Verdana" pitchFamily="34" charset="0"/>
                <a:cs typeface="Verdana" pitchFamily="34" charset="0"/>
              </a:rPr>
              <a:t>Features of STEM Education</a:t>
            </a:r>
            <a:endParaRPr lang="en-US" sz="3200" b="1" dirty="0">
              <a:solidFill>
                <a:schemeClr val="accent1">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76200" y="914400"/>
            <a:ext cx="8686800" cy="5135563"/>
          </a:xfrm>
        </p:spPr>
        <p:txBody>
          <a:bodyPr>
            <a:normAutofit fontScale="92500" lnSpcReduction="10000"/>
          </a:bodyPr>
          <a:lstStyle/>
          <a:p>
            <a:pPr marL="0" indent="0">
              <a:buNone/>
            </a:pPr>
            <a:r>
              <a:rPr lang="en-US" sz="2800" dirty="0" smtClean="0">
                <a:latin typeface="Times New Roman" pitchFamily="18" charset="0"/>
                <a:cs typeface="Times New Roman" pitchFamily="18" charset="0"/>
              </a:rPr>
              <a:t>STEM learning focuses on activities </a:t>
            </a:r>
          </a:p>
          <a:p>
            <a:pPr marL="0" indent="0">
              <a:buNone/>
            </a:pPr>
            <a:r>
              <a:rPr lang="en-US" sz="2800" dirty="0" smtClean="0">
                <a:latin typeface="Times New Roman" pitchFamily="18" charset="0"/>
                <a:cs typeface="Times New Roman" pitchFamily="18" charset="0"/>
              </a:rPr>
              <a:t>that keep students actively engaged. </a:t>
            </a:r>
          </a:p>
          <a:p>
            <a:pPr marL="0" indent="0">
              <a:buNone/>
            </a:pPr>
            <a:r>
              <a:rPr lang="en-US" sz="2800" dirty="0" smtClean="0">
                <a:latin typeface="Times New Roman" pitchFamily="18" charset="0"/>
                <a:cs typeface="Times New Roman" pitchFamily="18" charset="0"/>
              </a:rPr>
              <a:t>Essential skills are acquired though:</a:t>
            </a:r>
            <a:endParaRPr lang="en-US" sz="2800" dirty="0">
              <a:latin typeface="Times New Roman" pitchFamily="18" charset="0"/>
              <a:cs typeface="Times New Roman" pitchFamily="18" charset="0"/>
            </a:endParaRPr>
          </a:p>
          <a:p>
            <a:pPr marL="457200" indent="-220663"/>
            <a:r>
              <a:rPr lang="en-US" sz="2800" dirty="0" smtClean="0">
                <a:latin typeface="Times New Roman" pitchFamily="18" charset="0"/>
                <a:cs typeface="Times New Roman" pitchFamily="18" charset="0"/>
              </a:rPr>
              <a:t>Collaborative learning</a:t>
            </a:r>
          </a:p>
          <a:p>
            <a:pPr marL="457200" indent="-220663"/>
            <a:r>
              <a:rPr lang="en-US" sz="2800" dirty="0">
                <a:latin typeface="Times New Roman" pitchFamily="18" charset="0"/>
                <a:cs typeface="Times New Roman" pitchFamily="18" charset="0"/>
              </a:rPr>
              <a:t>I</a:t>
            </a:r>
            <a:r>
              <a:rPr lang="en-US" sz="2800" dirty="0" smtClean="0">
                <a:latin typeface="Times New Roman" pitchFamily="18" charset="0"/>
                <a:cs typeface="Times New Roman" pitchFamily="18" charset="0"/>
              </a:rPr>
              <a:t>nquiry-based learning</a:t>
            </a:r>
          </a:p>
          <a:p>
            <a:pPr marL="457200" indent="-220663"/>
            <a:r>
              <a:rPr lang="en-US" sz="2800" dirty="0" smtClean="0">
                <a:latin typeface="Times New Roman" pitchFamily="18" charset="0"/>
                <a:cs typeface="Times New Roman" pitchFamily="18" charset="0"/>
              </a:rPr>
              <a:t>Problem-based homework</a:t>
            </a:r>
          </a:p>
          <a:p>
            <a:pPr marL="457200" indent="-220663"/>
            <a:r>
              <a:rPr lang="en-US" sz="2800" dirty="0" smtClean="0">
                <a:latin typeface="Times New Roman" pitchFamily="18" charset="0"/>
                <a:cs typeface="Times New Roman" pitchFamily="18" charset="0"/>
              </a:rPr>
              <a:t>Laboratory investigations</a:t>
            </a:r>
          </a:p>
          <a:p>
            <a:pPr marL="457200" indent="-220663"/>
            <a:r>
              <a:rPr lang="en-US" sz="2800" dirty="0" smtClean="0">
                <a:latin typeface="Times New Roman" pitchFamily="18" charset="0"/>
                <a:cs typeface="Times New Roman" pitchFamily="18" charset="0"/>
              </a:rPr>
              <a:t>Presentations and posters</a:t>
            </a:r>
          </a:p>
          <a:p>
            <a:pPr marL="457200" indent="-220663"/>
            <a:r>
              <a:rPr lang="en-US" sz="2800" dirty="0" smtClean="0">
                <a:latin typeface="Times New Roman" pitchFamily="18" charset="0"/>
                <a:cs typeface="Times New Roman" pitchFamily="18" charset="0"/>
              </a:rPr>
              <a:t>Writing assignments </a:t>
            </a:r>
          </a:p>
          <a:p>
            <a:pPr marL="457200" indent="-220663"/>
            <a:r>
              <a:rPr lang="en-US" sz="2800" dirty="0" smtClean="0">
                <a:latin typeface="Times New Roman" pitchFamily="18" charset="0"/>
                <a:cs typeface="Times New Roman" pitchFamily="18" charset="0"/>
              </a:rPr>
              <a:t>Lab reports</a:t>
            </a:r>
          </a:p>
          <a:p>
            <a:pPr marL="457200" indent="-220663"/>
            <a:r>
              <a:rPr lang="en-US" sz="2800" dirty="0" smtClean="0">
                <a:latin typeface="Times New Roman" pitchFamily="18" charset="0"/>
                <a:cs typeface="Times New Roman" pitchFamily="18" charset="0"/>
              </a:rPr>
              <a:t>Research projects</a:t>
            </a: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0" y="6096000"/>
            <a:ext cx="9220200" cy="762000"/>
          </a:xfrm>
          <a:prstGeom prst="rect">
            <a:avLst/>
          </a:prstGeom>
          <a:noFill/>
          <a:ln w="9525">
            <a:noFill/>
            <a:miter lim="800000"/>
            <a:headEnd/>
            <a:tailEnd/>
          </a:ln>
        </p:spPr>
      </p:pic>
      <p:cxnSp>
        <p:nvCxnSpPr>
          <p:cNvPr id="6" name="Straight Connector 5"/>
          <p:cNvCxnSpPr/>
          <p:nvPr/>
        </p:nvCxnSpPr>
        <p:spPr>
          <a:xfrm>
            <a:off x="0" y="762000"/>
            <a:ext cx="914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H:\Chem Dept Pictures\OFIC 2001\DSC_9780.jpg"/>
          <p:cNvPicPr>
            <a:picLocks noChangeAspect="1" noChangeArrowheads="1"/>
          </p:cNvPicPr>
          <p:nvPr/>
        </p:nvPicPr>
        <p:blipFill>
          <a:blip r:embed="rId4" cstate="print"/>
          <a:srcRect/>
          <a:stretch>
            <a:fillRect/>
          </a:stretch>
        </p:blipFill>
        <p:spPr bwMode="auto">
          <a:xfrm>
            <a:off x="4572000" y="2514600"/>
            <a:ext cx="4359668" cy="2895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3200" b="1" dirty="0" smtClean="0">
                <a:solidFill>
                  <a:schemeClr val="accent1">
                    <a:lumMod val="75000"/>
                  </a:schemeClr>
                </a:solidFill>
                <a:latin typeface="Verdana" pitchFamily="34" charset="0"/>
                <a:ea typeface="Verdana" pitchFamily="34" charset="0"/>
                <a:cs typeface="Verdana" pitchFamily="34" charset="0"/>
              </a:rPr>
              <a:t>Why is STEM Education Important?</a:t>
            </a:r>
            <a:endParaRPr lang="en-US" sz="3200" b="1" dirty="0">
              <a:solidFill>
                <a:schemeClr val="accent1">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267200" y="838200"/>
            <a:ext cx="4419600" cy="5334000"/>
          </a:xfrm>
        </p:spPr>
        <p:txBody>
          <a:bodyPr>
            <a:normAutofit fontScale="92500" lnSpcReduction="10000"/>
          </a:bodyPr>
          <a:lstStyle/>
          <a:p>
            <a:r>
              <a:rPr lang="en-US" sz="2800" dirty="0" smtClean="0">
                <a:latin typeface="Times New Roman" pitchFamily="18" charset="0"/>
                <a:cs typeface="Times New Roman" pitchFamily="18" charset="0"/>
              </a:rPr>
              <a:t>Currently a lack of qualified candidates for jobs that require a STEM education.</a:t>
            </a:r>
          </a:p>
          <a:p>
            <a:r>
              <a:rPr lang="en-US" sz="2800" dirty="0" smtClean="0">
                <a:latin typeface="Times New Roman" pitchFamily="18" charset="0"/>
                <a:cs typeface="Times New Roman" pitchFamily="18" charset="0"/>
              </a:rPr>
              <a:t>US needs STEM-related talent to compete globally.</a:t>
            </a:r>
          </a:p>
          <a:p>
            <a:r>
              <a:rPr lang="en-US" sz="2800" dirty="0" smtClean="0">
                <a:latin typeface="Times New Roman" pitchFamily="18" charset="0"/>
                <a:cs typeface="Times New Roman" pitchFamily="18" charset="0"/>
              </a:rPr>
              <a:t>Citizens need to be STEM literate to better make personal and political decisions.</a:t>
            </a:r>
          </a:p>
          <a:p>
            <a:r>
              <a:rPr lang="en-US" sz="2800" dirty="0" smtClean="0">
                <a:latin typeface="Times New Roman" pitchFamily="18" charset="0"/>
                <a:cs typeface="Times New Roman" pitchFamily="18" charset="0"/>
              </a:rPr>
              <a:t>World’s current energy and environmental problems will be solved through innovation and technology. </a:t>
            </a:r>
          </a:p>
          <a:p>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0" y="6096000"/>
            <a:ext cx="9220200" cy="762000"/>
          </a:xfrm>
          <a:prstGeom prst="rect">
            <a:avLst/>
          </a:prstGeom>
          <a:noFill/>
          <a:ln w="9525">
            <a:noFill/>
            <a:miter lim="800000"/>
            <a:headEnd/>
            <a:tailEnd/>
          </a:ln>
        </p:spPr>
      </p:pic>
      <p:cxnSp>
        <p:nvCxnSpPr>
          <p:cNvPr id="6" name="Straight Connector 5"/>
          <p:cNvCxnSpPr/>
          <p:nvPr/>
        </p:nvCxnSpPr>
        <p:spPr>
          <a:xfrm>
            <a:off x="0" y="762000"/>
            <a:ext cx="914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7170" name="Picture 2" descr="H:\Chem Dept Pictures\SSS 2007 photos\SSS Lubrizol 7-14-07\Ursuline SSS 053.jpg"/>
          <p:cNvPicPr>
            <a:picLocks noChangeAspect="1" noChangeArrowheads="1"/>
          </p:cNvPicPr>
          <p:nvPr/>
        </p:nvPicPr>
        <p:blipFill>
          <a:blip r:embed="rId4" cstate="print"/>
          <a:srcRect/>
          <a:stretch>
            <a:fillRect/>
          </a:stretch>
        </p:blipFill>
        <p:spPr bwMode="auto">
          <a:xfrm>
            <a:off x="251414" y="1600200"/>
            <a:ext cx="3938821"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3200" b="1" dirty="0" smtClean="0">
                <a:solidFill>
                  <a:schemeClr val="accent1">
                    <a:lumMod val="75000"/>
                  </a:schemeClr>
                </a:solidFill>
                <a:latin typeface="Verdana" pitchFamily="34" charset="0"/>
                <a:ea typeface="Verdana" pitchFamily="34" charset="0"/>
                <a:cs typeface="Verdana" pitchFamily="34" charset="0"/>
              </a:rPr>
              <a:t>State of STEM Education in US</a:t>
            </a:r>
            <a:endParaRPr lang="en-US" sz="3200" b="1" dirty="0">
              <a:solidFill>
                <a:schemeClr val="accent1">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762000"/>
            <a:ext cx="8229600" cy="5486400"/>
          </a:xfrm>
        </p:spPr>
        <p:txBody>
          <a:bodyPr>
            <a:normAutofit fontScale="92500" lnSpcReduction="10000"/>
          </a:bodyPr>
          <a:lstStyle/>
          <a:p>
            <a:r>
              <a:rPr lang="en-US" sz="2800" dirty="0" smtClean="0">
                <a:latin typeface="Times New Roman" pitchFamily="18" charset="0"/>
                <a:cs typeface="Times New Roman" pitchFamily="18" charset="0"/>
              </a:rPr>
              <a:t>World Economic Forum ranks the US 48</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in quality of math and science education.</a:t>
            </a:r>
          </a:p>
          <a:p>
            <a:r>
              <a:rPr lang="en-US" sz="2800" dirty="0" smtClean="0">
                <a:latin typeface="Times New Roman" pitchFamily="18" charset="0"/>
                <a:cs typeface="Times New Roman" pitchFamily="18" charset="0"/>
              </a:rPr>
              <a:t>Of US public school students in 5-8</a:t>
            </a:r>
            <a:r>
              <a:rPr lang="en-US" sz="2800" baseline="30000" dirty="0" smtClean="0">
                <a:latin typeface="Times New Roman" pitchFamily="18" charset="0"/>
                <a:cs typeface="Times New Roman" pitchFamily="18" charset="0"/>
              </a:rPr>
              <a:t>th</a:t>
            </a:r>
            <a:r>
              <a:rPr lang="en-US" sz="2800" dirty="0" smtClean="0">
                <a:latin typeface="Times New Roman" pitchFamily="18" charset="0"/>
                <a:cs typeface="Times New Roman" pitchFamily="18" charset="0"/>
              </a:rPr>
              <a:t> grade, 69% are taught math and 93% are taught physical sciences by teachers without degrees or certificates in these areas.</a:t>
            </a:r>
          </a:p>
          <a:p>
            <a:r>
              <a:rPr lang="en-US" sz="2800" dirty="0" smtClean="0">
                <a:latin typeface="Times New Roman" pitchFamily="18" charset="0"/>
                <a:cs typeface="Times New Roman" pitchFamily="18" charset="0"/>
              </a:rPr>
              <a:t>The average American K-12 student spends 4 h/ day in front of a TV.</a:t>
            </a:r>
          </a:p>
          <a:p>
            <a:r>
              <a:rPr lang="en-US" sz="2800" dirty="0" smtClean="0">
                <a:latin typeface="Times New Roman" pitchFamily="18" charset="0"/>
                <a:cs typeface="Times New Roman" pitchFamily="18" charset="0"/>
              </a:rPr>
              <a:t>78% of HS grads didn’t meet readiness benchmark levels for one or more entry-level college courses in math, science, reading, and English (ACT College Readiness Report 2008).</a:t>
            </a:r>
          </a:p>
          <a:p>
            <a:r>
              <a:rPr lang="en-US" sz="2800" dirty="0" smtClean="0">
                <a:latin typeface="Times New Roman" pitchFamily="18" charset="0"/>
                <a:cs typeface="Times New Roman" pitchFamily="18" charset="0"/>
              </a:rPr>
              <a:t>In 2000, more foreign students than US students studying physical sciences and engineering in US graduate schools.</a:t>
            </a: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0" y="6096000"/>
            <a:ext cx="9220200" cy="762000"/>
          </a:xfrm>
          <a:prstGeom prst="rect">
            <a:avLst/>
          </a:prstGeom>
          <a:noFill/>
          <a:ln w="9525">
            <a:noFill/>
            <a:miter lim="800000"/>
            <a:headEnd/>
            <a:tailEnd/>
          </a:ln>
        </p:spPr>
      </p:pic>
      <p:cxnSp>
        <p:nvCxnSpPr>
          <p:cNvPr id="6" name="Straight Connector 5"/>
          <p:cNvCxnSpPr/>
          <p:nvPr/>
        </p:nvCxnSpPr>
        <p:spPr>
          <a:xfrm>
            <a:off x="0" y="762000"/>
            <a:ext cx="914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636" y="6096000"/>
            <a:ext cx="5233164" cy="646331"/>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From “</a:t>
            </a:r>
            <a:r>
              <a:rPr lang="en-US" i="1" dirty="0" smtClean="0">
                <a:solidFill>
                  <a:schemeClr val="bg1"/>
                </a:solidFill>
                <a:latin typeface="Times New Roman" pitchFamily="18" charset="0"/>
                <a:cs typeface="Times New Roman" pitchFamily="18" charset="0"/>
              </a:rPr>
              <a:t>Rising Above The Gathering Storm, Revisited” </a:t>
            </a:r>
          </a:p>
          <a:p>
            <a:r>
              <a:rPr lang="en-US" i="1" dirty="0" smtClean="0">
                <a:solidFill>
                  <a:schemeClr val="bg1"/>
                </a:solidFill>
                <a:latin typeface="Times New Roman" pitchFamily="18" charset="0"/>
                <a:cs typeface="Times New Roman" pitchFamily="18" charset="0"/>
              </a:rPr>
              <a:t>p. 6-15</a:t>
            </a:r>
            <a:endParaRPr lang="en-US"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1905000"/>
            <a:ext cx="8001000" cy="42672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52400"/>
            <a:ext cx="9144000" cy="1143000"/>
          </a:xfrm>
        </p:spPr>
        <p:txBody>
          <a:bodyPr>
            <a:normAutofit/>
          </a:bodyPr>
          <a:lstStyle/>
          <a:p>
            <a:r>
              <a:rPr lang="en-US" sz="3200" b="1" dirty="0" smtClean="0">
                <a:solidFill>
                  <a:schemeClr val="accent1">
                    <a:lumMod val="75000"/>
                  </a:schemeClr>
                </a:solidFill>
                <a:latin typeface="Verdana" pitchFamily="34" charset="0"/>
                <a:ea typeface="Verdana" pitchFamily="34" charset="0"/>
                <a:cs typeface="Verdana" pitchFamily="34" charset="0"/>
              </a:rPr>
              <a:t>STEM Education: Why should we care?</a:t>
            </a:r>
            <a:endParaRPr lang="en-US" sz="3200" b="1" dirty="0">
              <a:solidFill>
                <a:schemeClr val="accent1">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914400"/>
            <a:ext cx="8229600" cy="5257800"/>
          </a:xfrm>
        </p:spPr>
        <p:txBody>
          <a:bodyPr>
            <a:normAutofit/>
          </a:bodyPr>
          <a:lstStyle/>
          <a:p>
            <a:pPr>
              <a:buNone/>
            </a:pP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A few frightening factoids about the US:</a:t>
            </a:r>
          </a:p>
          <a:p>
            <a:pPr marL="511175" indent="-230188"/>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2009 rankings of the Information Technology and Innovation Foundation: US in 6</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for global innovation-based competitiveness, but ranked 40</a:t>
            </a:r>
            <a:r>
              <a:rPr lang="en-US" sz="2400" baseline="30000" dirty="0" smtClean="0">
                <a:latin typeface="Times New Roman" pitchFamily="18" charset="0"/>
                <a:cs typeface="Times New Roman" pitchFamily="18" charset="0"/>
              </a:rPr>
              <a:t>th</a:t>
            </a:r>
            <a:r>
              <a:rPr lang="en-US" sz="2400" dirty="0" smtClean="0">
                <a:latin typeface="Times New Roman" pitchFamily="18" charset="0"/>
                <a:cs typeface="Times New Roman" pitchFamily="18" charset="0"/>
              </a:rPr>
              <a:t> in the rate of change over the past decade.</a:t>
            </a:r>
          </a:p>
          <a:p>
            <a:pPr marL="511175" indent="-230188"/>
            <a:r>
              <a:rPr lang="en-US" sz="2400" dirty="0" smtClean="0">
                <a:latin typeface="Times New Roman" pitchFamily="18" charset="0"/>
                <a:cs typeface="Times New Roman" pitchFamily="18" charset="0"/>
              </a:rPr>
              <a:t>16 energy companies have larger reserves than the largest US company.</a:t>
            </a:r>
          </a:p>
          <a:p>
            <a:pPr marL="511175" indent="-230188"/>
            <a:r>
              <a:rPr lang="en-US" sz="2400" dirty="0" smtClean="0">
                <a:latin typeface="Times New Roman" pitchFamily="18" charset="0"/>
                <a:cs typeface="Times New Roman" pitchFamily="18" charset="0"/>
              </a:rPr>
              <a:t>US consumers spend more on potato chips than the government devotes to energy R&amp;D.</a:t>
            </a:r>
          </a:p>
          <a:p>
            <a:pPr marL="511175" indent="-230188"/>
            <a:r>
              <a:rPr lang="en-US" sz="2400" dirty="0" smtClean="0">
                <a:latin typeface="Times New Roman" pitchFamily="18" charset="0"/>
                <a:cs typeface="Times New Roman" pitchFamily="18" charset="0"/>
              </a:rPr>
              <a:t>51% of US patents were awarded to non-US companies and only 4 of top 10 companies receiving patents were from US.</a:t>
            </a:r>
          </a:p>
          <a:p>
            <a:pPr marL="511175" indent="-230188"/>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0" y="6096000"/>
            <a:ext cx="9220200" cy="762000"/>
          </a:xfrm>
          <a:prstGeom prst="rect">
            <a:avLst/>
          </a:prstGeom>
          <a:noFill/>
          <a:ln w="9525">
            <a:noFill/>
            <a:miter lim="800000"/>
            <a:headEnd/>
            <a:tailEnd/>
          </a:ln>
        </p:spPr>
      </p:pic>
      <p:cxnSp>
        <p:nvCxnSpPr>
          <p:cNvPr id="6" name="Straight Connector 5"/>
          <p:cNvCxnSpPr/>
          <p:nvPr/>
        </p:nvCxnSpPr>
        <p:spPr>
          <a:xfrm>
            <a:off x="0" y="762000"/>
            <a:ext cx="914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2778" y="762000"/>
            <a:ext cx="9089348" cy="584775"/>
          </a:xfrm>
          <a:prstGeom prst="rect">
            <a:avLst/>
          </a:prstGeom>
          <a:noFill/>
        </p:spPr>
        <p:txBody>
          <a:bodyPr wrap="none" rtlCol="0">
            <a:spAutoFit/>
          </a:bodyPr>
          <a:lstStyle/>
          <a:p>
            <a:r>
              <a:rPr lang="en-US" sz="3200" dirty="0" smtClean="0">
                <a:solidFill>
                  <a:schemeClr val="accent1">
                    <a:lumMod val="75000"/>
                  </a:schemeClr>
                </a:solidFill>
                <a:latin typeface="Verdana" pitchFamily="34" charset="0"/>
                <a:ea typeface="Verdana" pitchFamily="34" charset="0"/>
                <a:cs typeface="Verdana" pitchFamily="34" charset="0"/>
              </a:rPr>
              <a:t>Because that’s where America’s future lies!</a:t>
            </a:r>
            <a:endParaRPr lang="en-US" sz="3200" dirty="0">
              <a:solidFill>
                <a:schemeClr val="accent1">
                  <a:lumMod val="75000"/>
                </a:schemeClr>
              </a:solidFill>
              <a:latin typeface="Verdana" pitchFamily="34" charset="0"/>
              <a:ea typeface="Verdana" pitchFamily="34" charset="0"/>
              <a:cs typeface="Verdana" pitchFamily="34" charset="0"/>
            </a:endParaRPr>
          </a:p>
        </p:txBody>
      </p:sp>
      <p:sp>
        <p:nvSpPr>
          <p:cNvPr id="9" name="TextBox 8"/>
          <p:cNvSpPr txBox="1"/>
          <p:nvPr/>
        </p:nvSpPr>
        <p:spPr>
          <a:xfrm>
            <a:off x="24636" y="6096000"/>
            <a:ext cx="5233164" cy="646331"/>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From “</a:t>
            </a:r>
            <a:r>
              <a:rPr lang="en-US" i="1" dirty="0" smtClean="0">
                <a:solidFill>
                  <a:schemeClr val="bg1"/>
                </a:solidFill>
                <a:latin typeface="Times New Roman" pitchFamily="18" charset="0"/>
                <a:cs typeface="Times New Roman" pitchFamily="18" charset="0"/>
              </a:rPr>
              <a:t>Rising Above The Gathering Storm, Revisited” </a:t>
            </a:r>
          </a:p>
          <a:p>
            <a:r>
              <a:rPr lang="en-US" i="1" dirty="0" smtClean="0">
                <a:solidFill>
                  <a:schemeClr val="bg1"/>
                </a:solidFill>
                <a:latin typeface="Times New Roman" pitchFamily="18" charset="0"/>
                <a:cs typeface="Times New Roman" pitchFamily="18" charset="0"/>
              </a:rPr>
              <a:t>p. 6-15</a:t>
            </a:r>
            <a:endParaRPr lang="en-US"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1905000"/>
            <a:ext cx="8001000" cy="3962400"/>
          </a:xfrm>
          <a:prstGeom prst="rect">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52400"/>
            <a:ext cx="9144000" cy="1143000"/>
          </a:xfrm>
        </p:spPr>
        <p:txBody>
          <a:bodyPr>
            <a:normAutofit/>
          </a:bodyPr>
          <a:lstStyle/>
          <a:p>
            <a:r>
              <a:rPr lang="en-US" sz="3200" b="1" dirty="0" smtClean="0">
                <a:solidFill>
                  <a:schemeClr val="accent1">
                    <a:lumMod val="75000"/>
                  </a:schemeClr>
                </a:solidFill>
                <a:latin typeface="Verdana" pitchFamily="34" charset="0"/>
                <a:ea typeface="Verdana" pitchFamily="34" charset="0"/>
                <a:cs typeface="Verdana" pitchFamily="34" charset="0"/>
              </a:rPr>
              <a:t>STEM Education: Why should we care?</a:t>
            </a:r>
            <a:endParaRPr lang="en-US" sz="3200" b="1" dirty="0">
              <a:solidFill>
                <a:schemeClr val="accent1">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914400"/>
            <a:ext cx="8229600" cy="5257800"/>
          </a:xfrm>
        </p:spPr>
        <p:txBody>
          <a:bodyPr>
            <a:normAutofit/>
          </a:bodyPr>
          <a:lstStyle/>
          <a:p>
            <a:pPr>
              <a:buNone/>
            </a:pP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A few frightening factoids about China:</a:t>
            </a:r>
          </a:p>
          <a:p>
            <a:pPr marL="511175" indent="-230188"/>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China has replaced the US as the world’s number one high-technology exporter.</a:t>
            </a:r>
          </a:p>
          <a:p>
            <a:pPr marL="511175" indent="-230188"/>
            <a:r>
              <a:rPr lang="en-US" sz="2400" dirty="0" smtClean="0">
                <a:latin typeface="Times New Roman" pitchFamily="18" charset="0"/>
                <a:cs typeface="Times New Roman" pitchFamily="18" charset="0"/>
              </a:rPr>
              <a:t>China has a $196 billion positive trace balance. The US’ balance is </a:t>
            </a:r>
            <a:r>
              <a:rPr lang="en-US" sz="2400" i="1" dirty="0" smtClean="0">
                <a:latin typeface="Times New Roman" pitchFamily="18" charset="0"/>
                <a:cs typeface="Times New Roman" pitchFamily="18" charset="0"/>
              </a:rPr>
              <a:t>negative</a:t>
            </a:r>
            <a:r>
              <a:rPr lang="en-US" sz="2400" dirty="0" smtClean="0">
                <a:latin typeface="Times New Roman" pitchFamily="18" charset="0"/>
                <a:cs typeface="Times New Roman" pitchFamily="18" charset="0"/>
              </a:rPr>
              <a:t> $379 billion.</a:t>
            </a:r>
          </a:p>
          <a:p>
            <a:pPr marL="511175" indent="-230188"/>
            <a:r>
              <a:rPr lang="en-US" sz="2400" dirty="0" smtClean="0">
                <a:latin typeface="Times New Roman" pitchFamily="18" charset="0"/>
                <a:cs typeface="Times New Roman" pitchFamily="18" charset="0"/>
              </a:rPr>
              <a:t>Roughly half of American’s outstanding public debt is now foreign-owned – with China the largest holder.</a:t>
            </a:r>
          </a:p>
          <a:p>
            <a:pPr marL="511175" indent="-230188"/>
            <a:r>
              <a:rPr lang="en-US" sz="2400" dirty="0" smtClean="0">
                <a:latin typeface="Times New Roman" pitchFamily="18" charset="0"/>
                <a:cs typeface="Times New Roman" pitchFamily="18" charset="0"/>
              </a:rPr>
              <a:t>In 2007 China became 2</a:t>
            </a:r>
            <a:r>
              <a:rPr lang="en-US" sz="2400" baseline="30000" dirty="0" smtClean="0">
                <a:latin typeface="Times New Roman" pitchFamily="18" charset="0"/>
                <a:cs typeface="Times New Roman" pitchFamily="18" charset="0"/>
              </a:rPr>
              <a:t>nd</a:t>
            </a:r>
            <a:r>
              <a:rPr lang="en-US" sz="2400" dirty="0" smtClean="0">
                <a:latin typeface="Times New Roman" pitchFamily="18" charset="0"/>
                <a:cs typeface="Times New Roman" pitchFamily="18" charset="0"/>
              </a:rPr>
              <a:t> only to the US in the estimated number of people engaged in scientific and engineering research and development.</a:t>
            </a:r>
          </a:p>
          <a:p>
            <a:pPr marL="511175" indent="-230188"/>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0" y="6096000"/>
            <a:ext cx="9220200" cy="762000"/>
          </a:xfrm>
          <a:prstGeom prst="rect">
            <a:avLst/>
          </a:prstGeom>
          <a:noFill/>
          <a:ln w="9525">
            <a:noFill/>
            <a:miter lim="800000"/>
            <a:headEnd/>
            <a:tailEnd/>
          </a:ln>
        </p:spPr>
      </p:pic>
      <p:cxnSp>
        <p:nvCxnSpPr>
          <p:cNvPr id="6" name="Straight Connector 5"/>
          <p:cNvCxnSpPr/>
          <p:nvPr/>
        </p:nvCxnSpPr>
        <p:spPr>
          <a:xfrm>
            <a:off x="0" y="762000"/>
            <a:ext cx="914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82778" y="762000"/>
            <a:ext cx="9089348" cy="584775"/>
          </a:xfrm>
          <a:prstGeom prst="rect">
            <a:avLst/>
          </a:prstGeom>
          <a:noFill/>
        </p:spPr>
        <p:txBody>
          <a:bodyPr wrap="none" rtlCol="0">
            <a:spAutoFit/>
          </a:bodyPr>
          <a:lstStyle/>
          <a:p>
            <a:r>
              <a:rPr lang="en-US" sz="3200" dirty="0" smtClean="0">
                <a:solidFill>
                  <a:schemeClr val="accent1">
                    <a:lumMod val="75000"/>
                  </a:schemeClr>
                </a:solidFill>
                <a:latin typeface="Verdana" pitchFamily="34" charset="0"/>
                <a:ea typeface="Verdana" pitchFamily="34" charset="0"/>
                <a:cs typeface="Verdana" pitchFamily="34" charset="0"/>
              </a:rPr>
              <a:t>Because that’s where America’s future lies!</a:t>
            </a:r>
            <a:endParaRPr lang="en-US" sz="3200" dirty="0">
              <a:solidFill>
                <a:schemeClr val="accent1">
                  <a:lumMod val="75000"/>
                </a:schemeClr>
              </a:solidFill>
              <a:latin typeface="Verdana" pitchFamily="34" charset="0"/>
              <a:ea typeface="Verdana" pitchFamily="34" charset="0"/>
              <a:cs typeface="Verdana" pitchFamily="34" charset="0"/>
            </a:endParaRPr>
          </a:p>
        </p:txBody>
      </p:sp>
      <p:sp>
        <p:nvSpPr>
          <p:cNvPr id="9" name="TextBox 8"/>
          <p:cNvSpPr txBox="1"/>
          <p:nvPr/>
        </p:nvSpPr>
        <p:spPr>
          <a:xfrm>
            <a:off x="24636" y="6096000"/>
            <a:ext cx="5233164" cy="646331"/>
          </a:xfrm>
          <a:prstGeom prst="rect">
            <a:avLst/>
          </a:prstGeom>
          <a:noFill/>
        </p:spPr>
        <p:txBody>
          <a:bodyPr wrap="none" rtlCol="0">
            <a:spAutoFit/>
          </a:bodyPr>
          <a:lstStyle/>
          <a:p>
            <a:r>
              <a:rPr lang="en-US" dirty="0" smtClean="0">
                <a:solidFill>
                  <a:schemeClr val="bg1"/>
                </a:solidFill>
                <a:latin typeface="Times New Roman" pitchFamily="18" charset="0"/>
                <a:cs typeface="Times New Roman" pitchFamily="18" charset="0"/>
              </a:rPr>
              <a:t>From “</a:t>
            </a:r>
            <a:r>
              <a:rPr lang="en-US" i="1" dirty="0" smtClean="0">
                <a:solidFill>
                  <a:schemeClr val="bg1"/>
                </a:solidFill>
                <a:latin typeface="Times New Roman" pitchFamily="18" charset="0"/>
                <a:cs typeface="Times New Roman" pitchFamily="18" charset="0"/>
              </a:rPr>
              <a:t>Rising Above The Gathering Storm, Revisited” </a:t>
            </a:r>
          </a:p>
          <a:p>
            <a:r>
              <a:rPr lang="en-US" i="1" dirty="0" smtClean="0">
                <a:solidFill>
                  <a:schemeClr val="bg1"/>
                </a:solidFill>
                <a:latin typeface="Times New Roman" pitchFamily="18" charset="0"/>
                <a:cs typeface="Times New Roman" pitchFamily="18" charset="0"/>
              </a:rPr>
              <a:t>p. 6-15</a:t>
            </a:r>
            <a:endParaRPr lang="en-US"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2743200"/>
            <a:ext cx="7848600" cy="2590800"/>
          </a:xfrm>
          <a:prstGeom prst="rect">
            <a:avLst/>
          </a:prstGeom>
          <a:solidFill>
            <a:srgbClr val="92D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52400"/>
            <a:ext cx="9144000" cy="1143000"/>
          </a:xfrm>
        </p:spPr>
        <p:txBody>
          <a:bodyPr>
            <a:normAutofit/>
          </a:bodyPr>
          <a:lstStyle/>
          <a:p>
            <a:r>
              <a:rPr lang="en-US" sz="3200" b="1" dirty="0" smtClean="0">
                <a:solidFill>
                  <a:schemeClr val="accent1">
                    <a:lumMod val="75000"/>
                  </a:schemeClr>
                </a:solidFill>
                <a:latin typeface="Verdana" pitchFamily="34" charset="0"/>
                <a:ea typeface="Verdana" pitchFamily="34" charset="0"/>
                <a:cs typeface="Verdana" pitchFamily="34" charset="0"/>
              </a:rPr>
              <a:t>STEM Education: Why should we care?</a:t>
            </a:r>
            <a:endParaRPr lang="en-US" sz="3200" b="1" dirty="0">
              <a:solidFill>
                <a:schemeClr val="accent1">
                  <a:lumMod val="75000"/>
                </a:schemeClr>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57200" y="1189037"/>
            <a:ext cx="8229600" cy="5135563"/>
          </a:xfrm>
        </p:spPr>
        <p:txBody>
          <a:bodyPr>
            <a:normAutofit/>
          </a:bodyPr>
          <a:lstStyle/>
          <a:p>
            <a:pPr>
              <a:buNone/>
            </a:pPr>
            <a:endParaRPr lang="en-US" sz="2800" dirty="0" smtClean="0">
              <a:latin typeface="Times New Roman" pitchFamily="18" charset="0"/>
              <a:cs typeface="Times New Roman" pitchFamily="18" charset="0"/>
            </a:endParaRPr>
          </a:p>
          <a:p>
            <a:pPr algn="ctr">
              <a:buNone/>
            </a:pPr>
            <a:r>
              <a:rPr lang="en-US" sz="2800" dirty="0" smtClean="0">
                <a:latin typeface="Times New Roman" pitchFamily="18" charset="0"/>
                <a:cs typeface="Times New Roman" pitchFamily="18" charset="0"/>
              </a:rPr>
              <a:t>Workers with STEM-related skills are needed:</a:t>
            </a:r>
          </a:p>
          <a:p>
            <a:pPr>
              <a:buNone/>
            </a:pPr>
            <a:endParaRPr lang="en-US" sz="2800" dirty="0" smtClean="0">
              <a:latin typeface="Times New Roman" pitchFamily="18" charset="0"/>
              <a:cs typeface="Times New Roman" pitchFamily="18" charset="0"/>
            </a:endParaRPr>
          </a:p>
          <a:p>
            <a:pPr>
              <a:buNone/>
            </a:pPr>
            <a:r>
              <a:rPr lang="en-US" sz="2800" dirty="0" smtClean="0"/>
              <a:t>	"</a:t>
            </a:r>
            <a:r>
              <a:rPr lang="en-US" sz="2800" dirty="0"/>
              <a:t>Too many students and adults are training for jobs in which labor surpluses exist and demand is low, while high-demand jobs, particularly those in STEM fields, go unfilled</a:t>
            </a:r>
            <a:r>
              <a:rPr lang="en-US" sz="2800" dirty="0" smtClean="0"/>
              <a:t>.” </a:t>
            </a:r>
          </a:p>
          <a:p>
            <a:pPr>
              <a:buNone/>
            </a:pPr>
            <a:r>
              <a:rPr lang="en-US" sz="2800" dirty="0"/>
              <a:t>	</a:t>
            </a:r>
            <a:r>
              <a:rPr lang="en-US" sz="2800" dirty="0" smtClean="0"/>
              <a:t>	- </a:t>
            </a:r>
            <a:r>
              <a:rPr lang="en-US" sz="2400" dirty="0" smtClean="0"/>
              <a:t>William Swanson, Chairman and CEO of Raytheon, 		Massachusetts</a:t>
            </a:r>
            <a:r>
              <a:rPr lang="en-US" sz="2400" dirty="0"/>
              <a:t>' STEM Summit </a:t>
            </a:r>
            <a:endParaRPr lang="en-US" sz="2400" dirty="0" smtClean="0">
              <a:cs typeface="Times New Roman" pitchFamily="18" charset="0"/>
            </a:endParaRPr>
          </a:p>
          <a:p>
            <a:endParaRPr lang="en-US" sz="2800" dirty="0" smtClean="0">
              <a:latin typeface="Times New Roman" pitchFamily="18" charset="0"/>
              <a:cs typeface="Times New Roman" pitchFamily="18" charset="0"/>
            </a:endParaRPr>
          </a:p>
          <a:p>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a:stretch>
            <a:fillRect/>
          </a:stretch>
        </p:blipFill>
        <p:spPr bwMode="auto">
          <a:xfrm>
            <a:off x="0" y="6096000"/>
            <a:ext cx="9220200" cy="762000"/>
          </a:xfrm>
          <a:prstGeom prst="rect">
            <a:avLst/>
          </a:prstGeom>
          <a:noFill/>
          <a:ln w="9525">
            <a:noFill/>
            <a:miter lim="800000"/>
            <a:headEnd/>
            <a:tailEnd/>
          </a:ln>
        </p:spPr>
      </p:pic>
      <p:cxnSp>
        <p:nvCxnSpPr>
          <p:cNvPr id="6" name="Straight Connector 5"/>
          <p:cNvCxnSpPr/>
          <p:nvPr/>
        </p:nvCxnSpPr>
        <p:spPr>
          <a:xfrm>
            <a:off x="0" y="762000"/>
            <a:ext cx="9144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8200" y="762000"/>
            <a:ext cx="7372146" cy="584775"/>
          </a:xfrm>
          <a:prstGeom prst="rect">
            <a:avLst/>
          </a:prstGeom>
          <a:noFill/>
        </p:spPr>
        <p:txBody>
          <a:bodyPr wrap="none" rtlCol="0">
            <a:spAutoFit/>
          </a:bodyPr>
          <a:lstStyle/>
          <a:p>
            <a:r>
              <a:rPr lang="en-US" sz="3200" dirty="0" smtClean="0">
                <a:solidFill>
                  <a:schemeClr val="accent1">
                    <a:lumMod val="75000"/>
                  </a:schemeClr>
                </a:solidFill>
                <a:latin typeface="Verdana" pitchFamily="34" charset="0"/>
                <a:ea typeface="Verdana" pitchFamily="34" charset="0"/>
                <a:cs typeface="Verdana" pitchFamily="34" charset="0"/>
              </a:rPr>
              <a:t>Because that’s where the jobs are!</a:t>
            </a:r>
            <a:endParaRPr lang="en-US" sz="3200" dirty="0">
              <a:solidFill>
                <a:schemeClr val="accent1">
                  <a:lumMod val="75000"/>
                </a:schemeClr>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uiExpand="1" build="p"/>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6743</TotalTime>
  <Words>1712</Words>
  <Application>Microsoft Office PowerPoint</Application>
  <PresentationFormat>On-screen Show (4:3)</PresentationFormat>
  <Paragraphs>301</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STEM Education:</vt:lpstr>
      <vt:lpstr>What is STEM?</vt:lpstr>
      <vt:lpstr>Outcomes of STEM Education</vt:lpstr>
      <vt:lpstr>Features of STEM Education</vt:lpstr>
      <vt:lpstr>Why is STEM Education Important?</vt:lpstr>
      <vt:lpstr>State of STEM Education in US</vt:lpstr>
      <vt:lpstr>STEM Education: Why should we care?</vt:lpstr>
      <vt:lpstr>STEM Education: Why should we care?</vt:lpstr>
      <vt:lpstr>STEM Education: Why should we care?</vt:lpstr>
      <vt:lpstr>Slide 10</vt:lpstr>
      <vt:lpstr>How many STEM workers are needed?</vt:lpstr>
      <vt:lpstr>What fields are in high demand? </vt:lpstr>
      <vt:lpstr>What fields are in high demand? </vt:lpstr>
      <vt:lpstr>STEM Education: Why should we care?</vt:lpstr>
      <vt:lpstr>STEM Education: Why should we care?</vt:lpstr>
      <vt:lpstr>STEM Education: Why should we care? </vt:lpstr>
      <vt:lpstr>Median Earning by Major Group</vt:lpstr>
      <vt:lpstr>Why are students hesitant  to choose STEM majors?</vt:lpstr>
      <vt:lpstr>What can STEM workers do about the  shortage of STEM talent?</vt:lpstr>
      <vt:lpstr>What can educators do about the  shortage of STEM talent?</vt:lpstr>
      <vt:lpstr>What can educators do about the shortage of STEM talent?</vt:lpstr>
      <vt:lpstr>Women in STEM: Is it still an issue?</vt:lpstr>
      <vt:lpstr>Women in STEM: Is it still an issue?</vt:lpstr>
      <vt:lpstr>How can we encourage women in STEM?</vt:lpstr>
      <vt:lpstr>How can we encourage students to choose STEM majors and fields?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spreston</dc:creator>
  <cp:lastModifiedBy>spreston</cp:lastModifiedBy>
  <cp:revision>214</cp:revision>
  <dcterms:created xsi:type="dcterms:W3CDTF">2012-10-15T19:44:28Z</dcterms:created>
  <dcterms:modified xsi:type="dcterms:W3CDTF">2012-10-28T19:51:09Z</dcterms:modified>
</cp:coreProperties>
</file>